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20" r:id="rId5"/>
    <p:sldMasterId id="2147483672" r:id="rId6"/>
    <p:sldMasterId id="2147483648" r:id="rId7"/>
    <p:sldMasterId id="2147483686" r:id="rId8"/>
  </p:sldMasterIdLst>
  <p:notesMasterIdLst>
    <p:notesMasterId r:id="rId46"/>
  </p:notesMasterIdLst>
  <p:sldIdLst>
    <p:sldId id="281" r:id="rId9"/>
    <p:sldId id="309" r:id="rId10"/>
    <p:sldId id="283" r:id="rId11"/>
    <p:sldId id="282" r:id="rId12"/>
    <p:sldId id="274" r:id="rId13"/>
    <p:sldId id="280" r:id="rId14"/>
    <p:sldId id="260" r:id="rId15"/>
    <p:sldId id="262" r:id="rId16"/>
    <p:sldId id="263" r:id="rId17"/>
    <p:sldId id="276" r:id="rId18"/>
    <p:sldId id="277" r:id="rId19"/>
    <p:sldId id="268" r:id="rId20"/>
    <p:sldId id="269" r:id="rId21"/>
    <p:sldId id="270" r:id="rId22"/>
    <p:sldId id="271" r:id="rId23"/>
    <p:sldId id="288" r:id="rId24"/>
    <p:sldId id="291" r:id="rId25"/>
    <p:sldId id="292" r:id="rId26"/>
    <p:sldId id="300" r:id="rId27"/>
    <p:sldId id="301" r:id="rId28"/>
    <p:sldId id="285" r:id="rId29"/>
    <p:sldId id="284" r:id="rId30"/>
    <p:sldId id="310" r:id="rId31"/>
    <p:sldId id="275" r:id="rId32"/>
    <p:sldId id="299" r:id="rId33"/>
    <p:sldId id="294" r:id="rId34"/>
    <p:sldId id="295" r:id="rId35"/>
    <p:sldId id="296" r:id="rId36"/>
    <p:sldId id="297" r:id="rId37"/>
    <p:sldId id="304" r:id="rId38"/>
    <p:sldId id="305" r:id="rId39"/>
    <p:sldId id="306" r:id="rId40"/>
    <p:sldId id="302" r:id="rId41"/>
    <p:sldId id="307" r:id="rId42"/>
    <p:sldId id="279" r:id="rId43"/>
    <p:sldId id="272" r:id="rId44"/>
    <p:sldId id="30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A92ACB-A9B0-4A3F-A2F3-FAA7C2CAB4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C27A471-88D4-45F2-81B8-E75B76061B08}">
      <dgm:prSet/>
      <dgm:spPr/>
      <dgm:t>
        <a:bodyPr/>
        <a:lstStyle/>
        <a:p>
          <a:r>
            <a:rPr lang="en-GB" dirty="0"/>
            <a:t>How can we get the most of students while they work remotely?</a:t>
          </a:r>
          <a:endParaRPr lang="en-US" dirty="0"/>
        </a:p>
      </dgm:t>
    </dgm:pt>
    <dgm:pt modelId="{55DF3165-23D6-4A2C-87B0-3212CE8DBEA4}" type="parTrans" cxnId="{8D77038B-BFE2-4BB1-8B79-91D40EB7CA33}">
      <dgm:prSet/>
      <dgm:spPr/>
      <dgm:t>
        <a:bodyPr/>
        <a:lstStyle/>
        <a:p>
          <a:endParaRPr lang="en-US"/>
        </a:p>
      </dgm:t>
    </dgm:pt>
    <dgm:pt modelId="{311FDEB3-3886-4E52-BBC2-16B70114B599}" type="sibTrans" cxnId="{8D77038B-BFE2-4BB1-8B79-91D40EB7CA33}">
      <dgm:prSet/>
      <dgm:spPr/>
      <dgm:t>
        <a:bodyPr/>
        <a:lstStyle/>
        <a:p>
          <a:endParaRPr lang="en-US"/>
        </a:p>
      </dgm:t>
    </dgm:pt>
    <dgm:pt modelId="{51121D97-1E16-4FF7-BA9C-CA62C56715EC}">
      <dgm:prSet/>
      <dgm:spPr/>
      <dgm:t>
        <a:bodyPr/>
        <a:lstStyle/>
        <a:p>
          <a:r>
            <a:rPr lang="en-GB"/>
            <a:t>How can we encourage them to engage and interact?</a:t>
          </a:r>
          <a:endParaRPr lang="en-US"/>
        </a:p>
      </dgm:t>
    </dgm:pt>
    <dgm:pt modelId="{B989D23E-4575-49D6-8006-B96BB0F085BC}" type="parTrans" cxnId="{FB42705C-5012-4907-B062-F4971BF096A0}">
      <dgm:prSet/>
      <dgm:spPr/>
      <dgm:t>
        <a:bodyPr/>
        <a:lstStyle/>
        <a:p>
          <a:endParaRPr lang="en-US"/>
        </a:p>
      </dgm:t>
    </dgm:pt>
    <dgm:pt modelId="{F6143576-AFFE-4BE7-BDDA-B83C30D7519B}" type="sibTrans" cxnId="{FB42705C-5012-4907-B062-F4971BF096A0}">
      <dgm:prSet/>
      <dgm:spPr/>
      <dgm:t>
        <a:bodyPr/>
        <a:lstStyle/>
        <a:p>
          <a:endParaRPr lang="en-US"/>
        </a:p>
      </dgm:t>
    </dgm:pt>
    <dgm:pt modelId="{96101DAC-AA4B-476C-80AC-4E6EF37948E6}" type="pres">
      <dgm:prSet presAssocID="{57A92ACB-A9B0-4A3F-A2F3-FAA7C2CAB40E}" presName="root" presStyleCnt="0">
        <dgm:presLayoutVars>
          <dgm:dir/>
          <dgm:resizeHandles val="exact"/>
        </dgm:presLayoutVars>
      </dgm:prSet>
      <dgm:spPr/>
    </dgm:pt>
    <dgm:pt modelId="{0AF08451-3BDE-4CBD-A8BA-143301D12C1E}" type="pres">
      <dgm:prSet presAssocID="{CC27A471-88D4-45F2-81B8-E75B76061B08}" presName="compNode" presStyleCnt="0"/>
      <dgm:spPr/>
    </dgm:pt>
    <dgm:pt modelId="{46986D56-EE8B-4B27-B918-E35BDACB2C95}" type="pres">
      <dgm:prSet presAssocID="{CC27A471-88D4-45F2-81B8-E75B76061B08}" presName="bgRect" presStyleLbl="bgShp" presStyleIdx="0" presStyleCnt="2" custLinFactNeighborY="13136"/>
      <dgm:spPr/>
    </dgm:pt>
    <dgm:pt modelId="{8450F933-D1CE-43CF-B6AA-6F90E69B9314}" type="pres">
      <dgm:prSet presAssocID="{CC27A471-88D4-45F2-81B8-E75B76061B0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ED17BF5-EC62-4224-89A5-91A81CCD45B4}" type="pres">
      <dgm:prSet presAssocID="{CC27A471-88D4-45F2-81B8-E75B76061B08}" presName="spaceRect" presStyleCnt="0"/>
      <dgm:spPr/>
    </dgm:pt>
    <dgm:pt modelId="{33AEBFA9-8717-4D73-9C40-0F5A4DF0C253}" type="pres">
      <dgm:prSet presAssocID="{CC27A471-88D4-45F2-81B8-E75B76061B08}" presName="parTx" presStyleLbl="revTx" presStyleIdx="0" presStyleCnt="2" custLinFactNeighborX="-1601" custLinFactNeighborY="1405">
        <dgm:presLayoutVars>
          <dgm:chMax val="0"/>
          <dgm:chPref val="0"/>
        </dgm:presLayoutVars>
      </dgm:prSet>
      <dgm:spPr/>
    </dgm:pt>
    <dgm:pt modelId="{EDB73001-F133-4130-9356-D318DF5448E7}" type="pres">
      <dgm:prSet presAssocID="{311FDEB3-3886-4E52-BBC2-16B70114B599}" presName="sibTrans" presStyleCnt="0"/>
      <dgm:spPr/>
    </dgm:pt>
    <dgm:pt modelId="{25331A81-6D99-40BC-AD9B-9A6AD2F4DA43}" type="pres">
      <dgm:prSet presAssocID="{51121D97-1E16-4FF7-BA9C-CA62C56715EC}" presName="compNode" presStyleCnt="0"/>
      <dgm:spPr/>
    </dgm:pt>
    <dgm:pt modelId="{869CDC22-ABF7-4786-86E0-72D82DCDEA92}" type="pres">
      <dgm:prSet presAssocID="{51121D97-1E16-4FF7-BA9C-CA62C56715EC}" presName="bgRect" presStyleLbl="bgShp" presStyleIdx="1" presStyleCnt="2"/>
      <dgm:spPr/>
    </dgm:pt>
    <dgm:pt modelId="{D1D4EE5D-9EA7-4514-810B-6E9DC9F163DF}" type="pres">
      <dgm:prSet presAssocID="{51121D97-1E16-4FF7-BA9C-CA62C56715E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BB68E50B-5864-4AA3-853D-5BE31E4B1296}" type="pres">
      <dgm:prSet presAssocID="{51121D97-1E16-4FF7-BA9C-CA62C56715EC}" presName="spaceRect" presStyleCnt="0"/>
      <dgm:spPr/>
    </dgm:pt>
    <dgm:pt modelId="{414C57C5-F0D9-4A9E-BB57-052BA356C3E2}" type="pres">
      <dgm:prSet presAssocID="{51121D97-1E16-4FF7-BA9C-CA62C56715E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1BFD327-48F4-4049-9E43-BDDC7F7C16A4}" type="presOf" srcId="{57A92ACB-A9B0-4A3F-A2F3-FAA7C2CAB40E}" destId="{96101DAC-AA4B-476C-80AC-4E6EF37948E6}" srcOrd="0" destOrd="0" presId="urn:microsoft.com/office/officeart/2018/2/layout/IconVerticalSolidList"/>
    <dgm:cxn modelId="{51128452-FA1E-45F4-9321-A65A6F70A0DE}" type="presOf" srcId="{CC27A471-88D4-45F2-81B8-E75B76061B08}" destId="{33AEBFA9-8717-4D73-9C40-0F5A4DF0C253}" srcOrd="0" destOrd="0" presId="urn:microsoft.com/office/officeart/2018/2/layout/IconVerticalSolidList"/>
    <dgm:cxn modelId="{FB42705C-5012-4907-B062-F4971BF096A0}" srcId="{57A92ACB-A9B0-4A3F-A2F3-FAA7C2CAB40E}" destId="{51121D97-1E16-4FF7-BA9C-CA62C56715EC}" srcOrd="1" destOrd="0" parTransId="{B989D23E-4575-49D6-8006-B96BB0F085BC}" sibTransId="{F6143576-AFFE-4BE7-BDDA-B83C30D7519B}"/>
    <dgm:cxn modelId="{8D77038B-BFE2-4BB1-8B79-91D40EB7CA33}" srcId="{57A92ACB-A9B0-4A3F-A2F3-FAA7C2CAB40E}" destId="{CC27A471-88D4-45F2-81B8-E75B76061B08}" srcOrd="0" destOrd="0" parTransId="{55DF3165-23D6-4A2C-87B0-3212CE8DBEA4}" sibTransId="{311FDEB3-3886-4E52-BBC2-16B70114B599}"/>
    <dgm:cxn modelId="{04854AB0-777F-4AF8-9101-901CA1D0EBA3}" type="presOf" srcId="{51121D97-1E16-4FF7-BA9C-CA62C56715EC}" destId="{414C57C5-F0D9-4A9E-BB57-052BA356C3E2}" srcOrd="0" destOrd="0" presId="urn:microsoft.com/office/officeart/2018/2/layout/IconVerticalSolidList"/>
    <dgm:cxn modelId="{BA89D0B6-DEFD-4805-AE6E-6D5D80D2B9D9}" type="presParOf" srcId="{96101DAC-AA4B-476C-80AC-4E6EF37948E6}" destId="{0AF08451-3BDE-4CBD-A8BA-143301D12C1E}" srcOrd="0" destOrd="0" presId="urn:microsoft.com/office/officeart/2018/2/layout/IconVerticalSolidList"/>
    <dgm:cxn modelId="{9F188793-94B2-40AC-9B64-FF2DEA0A23A0}" type="presParOf" srcId="{0AF08451-3BDE-4CBD-A8BA-143301D12C1E}" destId="{46986D56-EE8B-4B27-B918-E35BDACB2C95}" srcOrd="0" destOrd="0" presId="urn:microsoft.com/office/officeart/2018/2/layout/IconVerticalSolidList"/>
    <dgm:cxn modelId="{BE5F8CB7-2472-453B-9972-32D5C7161C27}" type="presParOf" srcId="{0AF08451-3BDE-4CBD-A8BA-143301D12C1E}" destId="{8450F933-D1CE-43CF-B6AA-6F90E69B9314}" srcOrd="1" destOrd="0" presId="urn:microsoft.com/office/officeart/2018/2/layout/IconVerticalSolidList"/>
    <dgm:cxn modelId="{19BAD64F-8521-437D-B1C7-E8A9556D919B}" type="presParOf" srcId="{0AF08451-3BDE-4CBD-A8BA-143301D12C1E}" destId="{4ED17BF5-EC62-4224-89A5-91A81CCD45B4}" srcOrd="2" destOrd="0" presId="urn:microsoft.com/office/officeart/2018/2/layout/IconVerticalSolidList"/>
    <dgm:cxn modelId="{20ECF53A-F307-4702-B85B-2ED08D9D256C}" type="presParOf" srcId="{0AF08451-3BDE-4CBD-A8BA-143301D12C1E}" destId="{33AEBFA9-8717-4D73-9C40-0F5A4DF0C253}" srcOrd="3" destOrd="0" presId="urn:microsoft.com/office/officeart/2018/2/layout/IconVerticalSolidList"/>
    <dgm:cxn modelId="{523FB075-BE17-4E99-A180-6EE27ABFBA8D}" type="presParOf" srcId="{96101DAC-AA4B-476C-80AC-4E6EF37948E6}" destId="{EDB73001-F133-4130-9356-D318DF5448E7}" srcOrd="1" destOrd="0" presId="urn:microsoft.com/office/officeart/2018/2/layout/IconVerticalSolidList"/>
    <dgm:cxn modelId="{835E9DCE-4895-4FC1-BDFB-9B9C8FADD5A9}" type="presParOf" srcId="{96101DAC-AA4B-476C-80AC-4E6EF37948E6}" destId="{25331A81-6D99-40BC-AD9B-9A6AD2F4DA43}" srcOrd="2" destOrd="0" presId="urn:microsoft.com/office/officeart/2018/2/layout/IconVerticalSolidList"/>
    <dgm:cxn modelId="{A475E1D9-C3C2-4C22-B365-06F6B2781373}" type="presParOf" srcId="{25331A81-6D99-40BC-AD9B-9A6AD2F4DA43}" destId="{869CDC22-ABF7-4786-86E0-72D82DCDEA92}" srcOrd="0" destOrd="0" presId="urn:microsoft.com/office/officeart/2018/2/layout/IconVerticalSolidList"/>
    <dgm:cxn modelId="{35429881-7CD9-4D1B-8DF6-73AEA9B30D1E}" type="presParOf" srcId="{25331A81-6D99-40BC-AD9B-9A6AD2F4DA43}" destId="{D1D4EE5D-9EA7-4514-810B-6E9DC9F163DF}" srcOrd="1" destOrd="0" presId="urn:microsoft.com/office/officeart/2018/2/layout/IconVerticalSolidList"/>
    <dgm:cxn modelId="{02D79772-6925-4DE7-AD46-BD13150AD75F}" type="presParOf" srcId="{25331A81-6D99-40BC-AD9B-9A6AD2F4DA43}" destId="{BB68E50B-5864-4AA3-853D-5BE31E4B1296}" srcOrd="2" destOrd="0" presId="urn:microsoft.com/office/officeart/2018/2/layout/IconVerticalSolidList"/>
    <dgm:cxn modelId="{D17D35DD-CEA1-464D-8E3D-E0150F5BB95C}" type="presParOf" srcId="{25331A81-6D99-40BC-AD9B-9A6AD2F4DA43}" destId="{414C57C5-F0D9-4A9E-BB57-052BA356C3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86D56-EE8B-4B27-B918-E35BDACB2C95}">
      <dsp:nvSpPr>
        <dsp:cNvPr id="0" name=""/>
        <dsp:cNvSpPr/>
      </dsp:nvSpPr>
      <dsp:spPr>
        <a:xfrm>
          <a:off x="0" y="738283"/>
          <a:ext cx="7886700" cy="10969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F933-D1CE-43CF-B6AA-6F90E69B9314}">
      <dsp:nvSpPr>
        <dsp:cNvPr id="0" name=""/>
        <dsp:cNvSpPr/>
      </dsp:nvSpPr>
      <dsp:spPr>
        <a:xfrm>
          <a:off x="331830" y="841002"/>
          <a:ext cx="603327" cy="603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EBFA9-8717-4D73-9C40-0F5A4DF0C253}">
      <dsp:nvSpPr>
        <dsp:cNvPr id="0" name=""/>
        <dsp:cNvSpPr/>
      </dsp:nvSpPr>
      <dsp:spPr>
        <a:xfrm>
          <a:off x="1161006" y="609598"/>
          <a:ext cx="6619711" cy="109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95" tIns="116095" rIns="116095" bIns="1160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How can we get the most of students while they work remotely?</a:t>
          </a:r>
          <a:endParaRPr lang="en-US" sz="2500" kern="1200" dirty="0"/>
        </a:p>
      </dsp:txBody>
      <dsp:txXfrm>
        <a:off x="1161006" y="609598"/>
        <a:ext cx="6619711" cy="1096959"/>
      </dsp:txXfrm>
    </dsp:sp>
    <dsp:sp modelId="{869CDC22-ABF7-4786-86E0-72D82DCDEA92}">
      <dsp:nvSpPr>
        <dsp:cNvPr id="0" name=""/>
        <dsp:cNvSpPr/>
      </dsp:nvSpPr>
      <dsp:spPr>
        <a:xfrm>
          <a:off x="0" y="1965385"/>
          <a:ext cx="7886700" cy="10969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4EE5D-9EA7-4514-810B-6E9DC9F163DF}">
      <dsp:nvSpPr>
        <dsp:cNvPr id="0" name=""/>
        <dsp:cNvSpPr/>
      </dsp:nvSpPr>
      <dsp:spPr>
        <a:xfrm>
          <a:off x="331830" y="2212201"/>
          <a:ext cx="603327" cy="603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C57C5-F0D9-4A9E-BB57-052BA356C3E2}">
      <dsp:nvSpPr>
        <dsp:cNvPr id="0" name=""/>
        <dsp:cNvSpPr/>
      </dsp:nvSpPr>
      <dsp:spPr>
        <a:xfrm>
          <a:off x="1266988" y="1965385"/>
          <a:ext cx="6619711" cy="1096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95" tIns="116095" rIns="116095" bIns="11609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How can we encourage them to engage and interact?</a:t>
          </a:r>
          <a:endParaRPr lang="en-US" sz="2500" kern="1200"/>
        </a:p>
      </dsp:txBody>
      <dsp:txXfrm>
        <a:off x="1266988" y="1965385"/>
        <a:ext cx="6619711" cy="1096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9E443-6C59-4D69-8A02-7A3C97D622B8}" type="datetimeFigureOut">
              <a:rPr lang="en-US"/>
              <a:t>1/13/21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35F4A-C094-4E65-9B55-8B4D2075E52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5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1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2900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044556"/>
            <a:ext cx="7772400" cy="1596428"/>
          </a:xfrm>
        </p:spPr>
        <p:txBody>
          <a:bodyPr anchor="b"/>
          <a:lstStyle>
            <a:lvl1pPr algn="l">
              <a:defRPr sz="6000"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841520"/>
            <a:ext cx="6858000" cy="1655762"/>
          </a:xfrm>
        </p:spPr>
        <p:txBody>
          <a:bodyPr/>
          <a:lstStyle>
            <a:lvl1pPr marL="0" indent="0" algn="l">
              <a:buNone/>
              <a:defRPr sz="2400"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/>
          <a:stretch/>
        </p:blipFill>
        <p:spPr>
          <a:xfrm>
            <a:off x="317500" y="275996"/>
            <a:ext cx="2921000" cy="11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4200"/>
            <a:ext cx="7886700" cy="3656532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62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1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4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4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0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827"/>
            <a:ext cx="9144000" cy="6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4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6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80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EA3AD-3BAC-4770-8C0B-9CB35F7E2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9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6E4A7-068F-4E9B-A810-5226BDDEB26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22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14D47-3156-447A-ADD2-50A98AE7554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24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27764-ACB8-4F2F-87F3-1DAE05AB3C2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73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D3AD-05A9-4886-A125-330683AC211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90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68F05-A484-4676-9DD4-B2777E136B5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86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0FDEB-EB67-400F-82C8-DA4BF77E7C2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547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6E3D-3A86-4E7F-9304-E183C385BE1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82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1BEE-F162-47EB-8A89-4F2F28B95B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72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55694-5713-45E1-B348-1FA4F9F242D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8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A4EFB-8B20-4BBF-A555-18DDB8D6C1E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19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378A7-6379-4DBB-9E2D-CBD115850DB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58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7CBE0-A014-46FA-937D-294CCC24762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97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288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23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2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56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359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90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80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35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446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10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421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42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381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69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7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832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670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11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68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92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56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82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2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0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2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0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3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5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8B466-545F-4CCE-AE57-B6C05609B83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A60B-9114-48B0-8BA1-44FBC9747F6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3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968AF-1CC8-4C10-AB3C-440A7D7534F1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9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93DC5-7EBF-412E-961B-DBD5DE45E63A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421B0-2F5C-4A94-822C-69C3587B7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25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ABDC6-2B81-46D1-AD43-7D795620D266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FF75-3BF3-4FEA-A218-DAAED7C02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86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strawpoll.me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file:///C:/Users/STSI00/Downloads/Microsoft-Teams-Breakout-Rooms-One-Pager%20(1).pdf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.com/news/coronavirus-schools-full-remote-learning-what-dfe-expects-teachers" TargetMode="External"/><Relationship Id="rId7" Type="http://schemas.openxmlformats.org/officeDocument/2006/relationships/hyperlink" Target="https://www.tes.com/news/schools-online-learning-13-clever-teaching-hacks-microsoft-teams" TargetMode="External"/><Relationship Id="rId2" Type="http://schemas.openxmlformats.org/officeDocument/2006/relationships/hyperlink" Target="https://www.tes.com/news/online-learning-5-ways-get-through-january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v.uk/government/publications/whats-working-well-in-remote-education/whats-working-well-in-remote-education" TargetMode="External"/><Relationship Id="rId5" Type="http://schemas.openxmlformats.org/officeDocument/2006/relationships/hyperlink" Target="https://www.tes.com/news/four-tips-help-you-teach-and-parent-simultaneously" TargetMode="External"/><Relationship Id="rId4" Type="http://schemas.openxmlformats.org/officeDocument/2006/relationships/hyperlink" Target="https://teacherhead.com/2021/01/10/remote-learning-solutions-crowd-sourced-ideas-for-checking-students-writin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hyperlink" Target="https://edtech-demonstrator.lgfl.net/guidance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uk/government/publications/remote-education-good-practice/remote-education-good-practice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tes.com/news/remote-learning-how-apply-rosenshines-principl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129470-0D0D-4F30-B017-FF182AA9F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579938"/>
            <a:ext cx="6858000" cy="1655762"/>
          </a:xfrm>
        </p:spPr>
        <p:txBody>
          <a:bodyPr>
            <a:noAutofit/>
          </a:bodyPr>
          <a:lstStyle/>
          <a:p>
            <a:r>
              <a:rPr lang="en-GB" sz="4000" dirty="0"/>
              <a:t>Twilight CPD</a:t>
            </a:r>
          </a:p>
          <a:p>
            <a:endParaRPr lang="en-GB" sz="4000" dirty="0"/>
          </a:p>
          <a:p>
            <a:r>
              <a:rPr lang="en-GB" sz="3200" dirty="0"/>
              <a:t>12 January 2021</a:t>
            </a:r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:a16="http://schemas.microsoft.com/office/drawing/2014/main" id="{93240400-A590-44FC-81EB-902A98ADC3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0CF51A4-EFD5-40F0-916A-74C2B8BF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3" y="283350"/>
            <a:ext cx="7322654" cy="37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95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6667-5E1E-4BA9-8ED5-D17F2CCED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12" y="153091"/>
            <a:ext cx="7886700" cy="1325563"/>
          </a:xfrm>
        </p:spPr>
        <p:txBody>
          <a:bodyPr/>
          <a:lstStyle/>
          <a:p>
            <a:r>
              <a:rPr lang="en-GB" dirty="0"/>
              <a:t>Holding page</a:t>
            </a:r>
          </a:p>
        </p:txBody>
      </p:sp>
      <p:pic>
        <p:nvPicPr>
          <p:cNvPr id="4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006B968F-5420-4FEF-9E60-6E58D2D1C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43" y="1478654"/>
            <a:ext cx="8521575" cy="4777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51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14352CE-E29E-443D-B1EA-4F91E85EA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679487"/>
            <a:ext cx="8963025" cy="4862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06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6E853-7666-4718-8196-ECF004B6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04" y="166442"/>
            <a:ext cx="7886700" cy="1325563"/>
          </a:xfrm>
        </p:spPr>
        <p:txBody>
          <a:bodyPr/>
          <a:lstStyle/>
          <a:p>
            <a:r>
              <a:rPr lang="en-GB" dirty="0">
                <a:latin typeface="Rockwell"/>
              </a:rPr>
              <a:t>Chat box – use to increase engagement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88E91-BEC2-4E47-8F94-5514E49A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04" y="1963044"/>
            <a:ext cx="7886700" cy="36565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Myriad Pro"/>
              </a:rPr>
              <a:t>You could use it to:</a:t>
            </a:r>
          </a:p>
          <a:p>
            <a:r>
              <a:rPr lang="en-GB" dirty="0">
                <a:latin typeface="Myriad Pro"/>
              </a:rPr>
              <a:t>Receive responses to SMART task</a:t>
            </a:r>
            <a:endParaRPr lang="en-GB" dirty="0"/>
          </a:p>
          <a:p>
            <a:r>
              <a:rPr lang="en-GB" dirty="0">
                <a:latin typeface="Myriad Pro"/>
              </a:rPr>
              <a:t>Receive questions</a:t>
            </a:r>
          </a:p>
          <a:p>
            <a:r>
              <a:rPr lang="en-GB" dirty="0">
                <a:latin typeface="Myriad Pro"/>
              </a:rPr>
              <a:t>Type up modelled responses / sentence stems</a:t>
            </a:r>
            <a:endParaRPr lang="en-GB" dirty="0"/>
          </a:p>
          <a:p>
            <a:r>
              <a:rPr lang="en-GB" dirty="0">
                <a:latin typeface="Myriad Pro"/>
              </a:rPr>
              <a:t>Share resource links. Get them to </a:t>
            </a:r>
            <a:r>
              <a:rPr lang="en-GB" u="sng" dirty="0">
                <a:latin typeface="Myriad Pro"/>
              </a:rPr>
              <a:t>like</a:t>
            </a:r>
            <a:r>
              <a:rPr lang="en-GB" dirty="0">
                <a:latin typeface="Myriad Pro"/>
              </a:rPr>
              <a:t> it so they can show you they have looked at it</a:t>
            </a:r>
          </a:p>
          <a:p>
            <a:r>
              <a:rPr lang="en-GB" dirty="0">
                <a:latin typeface="Myriad Pro"/>
              </a:rPr>
              <a:t>Post the task e.g. SMART - and ask for likes once completed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Graphic 4" descr="Thumbs up sign outline">
            <a:extLst>
              <a:ext uri="{FF2B5EF4-FFF2-40B4-BE49-F238E27FC236}">
                <a16:creationId xmlns:a16="http://schemas.microsoft.com/office/drawing/2014/main" id="{1DC952E3-5FB1-4A5F-9CAF-349B490E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3408" y="4586441"/>
            <a:ext cx="1504174" cy="1504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B23DD-17C2-46CF-86FC-9277E18A3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94" t="59602" r="46378" b="23385"/>
          <a:stretch/>
        </p:blipFill>
        <p:spPr>
          <a:xfrm>
            <a:off x="4094922" y="891027"/>
            <a:ext cx="4849502" cy="11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A96E-13CA-4426-BFE2-A18A0C71B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29" y="0"/>
            <a:ext cx="7886700" cy="1325563"/>
          </a:xfrm>
        </p:spPr>
        <p:txBody>
          <a:bodyPr/>
          <a:lstStyle/>
          <a:p>
            <a:r>
              <a:rPr lang="en-US" dirty="0"/>
              <a:t>Clarity of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807DE-4524-445C-B036-6015AED9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29" y="1233316"/>
            <a:ext cx="8131036" cy="28356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000" dirty="0">
                <a:latin typeface="Myriad Pro"/>
              </a:rPr>
              <a:t>Very important for SEND students </a:t>
            </a:r>
          </a:p>
          <a:p>
            <a:r>
              <a:rPr lang="en-GB" sz="2000" dirty="0">
                <a:latin typeface="Myriad Pro"/>
              </a:rPr>
              <a:t>Written instructions work best</a:t>
            </a:r>
          </a:p>
          <a:p>
            <a:r>
              <a:rPr lang="en-GB" sz="2000" dirty="0">
                <a:latin typeface="Myriad Pro"/>
              </a:rPr>
              <a:t>Avoid cognitive overload</a:t>
            </a:r>
          </a:p>
          <a:p>
            <a:pPr marL="457200" lvl="1" indent="0">
              <a:buNone/>
            </a:pPr>
            <a:r>
              <a:rPr lang="en-GB" sz="2000" dirty="0">
                <a:latin typeface="Myriad Pro"/>
              </a:rPr>
              <a:t>E.g. 'Once you have finished all of your work and have tried your best, please upload to the Teams Assignment'</a:t>
            </a:r>
          </a:p>
          <a:p>
            <a:pPr marL="457200" lvl="1" indent="0">
              <a:buNone/>
            </a:pPr>
            <a:r>
              <a:rPr lang="en-GB" sz="2000" dirty="0">
                <a:latin typeface="Myriad Pro"/>
              </a:rPr>
              <a:t>Instead use 'Upload completed work to …'</a:t>
            </a:r>
          </a:p>
          <a:p>
            <a:r>
              <a:rPr lang="en-GB" sz="2000" dirty="0">
                <a:latin typeface="Myriad Pro"/>
              </a:rPr>
              <a:t>Explain where they are saving work / uploading work once finished.</a:t>
            </a:r>
            <a:endParaRPr lang="en-GB" sz="2000" dirty="0"/>
          </a:p>
          <a:p>
            <a:r>
              <a:rPr lang="en-GB" sz="2000" dirty="0">
                <a:latin typeface="Myriad Pro"/>
              </a:rPr>
              <a:t>Ask for hands up to check they understand.</a:t>
            </a:r>
          </a:p>
          <a:p>
            <a:r>
              <a:rPr lang="en-GB" sz="2000" dirty="0">
                <a:latin typeface="Myriad Pro"/>
              </a:rPr>
              <a:t>Reduce slide content to the essentials (take out unnecessary images, etc). 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395E8-9E77-4999-8A42-81E3E9C26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9368" r="9131" b="15394"/>
          <a:stretch/>
        </p:blipFill>
        <p:spPr>
          <a:xfrm>
            <a:off x="3644348" y="4624232"/>
            <a:ext cx="5115339" cy="22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CAC5-C460-4845-A732-601B1932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687"/>
            <a:ext cx="7886700" cy="1325563"/>
          </a:xfrm>
        </p:spPr>
        <p:txBody>
          <a:bodyPr/>
          <a:lstStyle/>
          <a:p>
            <a:r>
              <a:rPr lang="en-GB" dirty="0">
                <a:latin typeface="Rockwell"/>
              </a:rPr>
              <a:t>Completed Assignments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E6424-5F9A-4993-8898-E4B8F6D5B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4200"/>
            <a:ext cx="2567079" cy="36565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u="sng" dirty="0">
                <a:latin typeface="Myriad Pro"/>
              </a:rPr>
              <a:t>Screen shot </a:t>
            </a:r>
            <a:r>
              <a:rPr lang="en-GB" dirty="0">
                <a:latin typeface="Myriad Pro"/>
              </a:rPr>
              <a:t>completed from previous lesson. Shows them we are monitoring closely.</a:t>
            </a:r>
            <a:endParaRPr lang="en-GB" dirty="0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D1A40F-B4BE-4CB8-B905-740BCB1F4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1"/>
          <a:stretch/>
        </p:blipFill>
        <p:spPr>
          <a:xfrm>
            <a:off x="4465983" y="1387250"/>
            <a:ext cx="4410598" cy="45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D50E-7DB0-4421-AB82-B547DA3B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Rockwell"/>
              </a:rPr>
              <a:t>Check usage</a:t>
            </a:r>
            <a:br>
              <a:rPr lang="en-GB" dirty="0">
                <a:latin typeface="Rockwell"/>
              </a:rPr>
            </a:br>
            <a:br>
              <a:rPr lang="en-GB" dirty="0">
                <a:latin typeface="Rockwell"/>
              </a:rPr>
            </a:br>
            <a:r>
              <a:rPr lang="en-GB" dirty="0">
                <a:latin typeface="Rockwell"/>
              </a:rPr>
              <a:t>(Insights)</a:t>
            </a:r>
            <a:endParaRPr lang="en-GB" dirty="0"/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5A398-46A2-4793-841B-EEDFB321A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06"/>
          <a:stretch/>
        </p:blipFill>
        <p:spPr>
          <a:xfrm>
            <a:off x="628650" y="2632135"/>
            <a:ext cx="8267395" cy="1979622"/>
          </a:xfrm>
        </p:spPr>
      </p:pic>
    </p:spTree>
    <p:extLst>
      <p:ext uri="{BB962C8B-B14F-4D97-AF65-F5344CB8AC3E}">
        <p14:creationId xmlns:p14="http://schemas.microsoft.com/office/powerpoint/2010/main" val="261993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A03D-20B9-41C7-A8D1-73124AA8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44227-4A49-40EE-AD2A-823241EFA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649DF-7EEA-44D3-A01B-70C4EA9BF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2" t="24544" r="50000" b="6793"/>
          <a:stretch/>
        </p:blipFill>
        <p:spPr>
          <a:xfrm>
            <a:off x="4851525" y="473352"/>
            <a:ext cx="4292475" cy="4744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30214-5C90-44B3-96D4-C75E252E253B}"/>
              </a:ext>
            </a:extLst>
          </p:cNvPr>
          <p:cNvSpPr txBox="1"/>
          <p:nvPr/>
        </p:nvSpPr>
        <p:spPr>
          <a:xfrm>
            <a:off x="7235686" y="-139215"/>
            <a:ext cx="2286829" cy="2125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7E203-E657-4C3A-9380-FC1EDCFE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17" t="19368" r="8985" b="9507"/>
          <a:stretch/>
        </p:blipFill>
        <p:spPr>
          <a:xfrm>
            <a:off x="-139146" y="555108"/>
            <a:ext cx="5089552" cy="4744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8661E-F885-4D9C-ADAE-52207B1330F7}"/>
              </a:ext>
            </a:extLst>
          </p:cNvPr>
          <p:cNvSpPr txBox="1"/>
          <p:nvPr/>
        </p:nvSpPr>
        <p:spPr>
          <a:xfrm>
            <a:off x="-139146" y="2510236"/>
            <a:ext cx="2339007" cy="31640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33CA2-5B56-4FE7-B647-32AAD7A68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6" t="19368" r="11103" b="65892"/>
          <a:stretch/>
        </p:blipFill>
        <p:spPr>
          <a:xfrm>
            <a:off x="184947" y="2746300"/>
            <a:ext cx="2014914" cy="179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3123AF-C00A-4695-916C-A11E26748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59" t="75397" r="51195" b="7723"/>
          <a:stretch/>
        </p:blipFill>
        <p:spPr>
          <a:xfrm>
            <a:off x="7441923" y="304453"/>
            <a:ext cx="1517129" cy="1646143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B33A1B6-3ECB-44C6-A8EE-7F918EBE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29" y="308262"/>
            <a:ext cx="1957332" cy="163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EBEB-8815-4C1D-A4DC-BB25021E7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B720B-4326-4899-8915-B9615AB92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1E6A6-1B1D-4A31-BF03-332A3B98E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83" t="31504" r="32899" b="16941"/>
          <a:stretch/>
        </p:blipFill>
        <p:spPr>
          <a:xfrm>
            <a:off x="286807" y="951984"/>
            <a:ext cx="8228543" cy="45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8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03BD-DFEF-4084-A2AC-8396CEA9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04ED-FAAA-45F9-949C-99CDF1CE3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3FF5B-0DFF-41F4-A039-27B40F2F0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3" t="31505" r="33043" b="13332"/>
          <a:stretch/>
        </p:blipFill>
        <p:spPr>
          <a:xfrm>
            <a:off x="90600" y="510900"/>
            <a:ext cx="8962800" cy="52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4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5E08-293C-469E-A577-32F18600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7" y="-58579"/>
            <a:ext cx="7886700" cy="1325563"/>
          </a:xfrm>
        </p:spPr>
        <p:txBody>
          <a:bodyPr/>
          <a:lstStyle/>
          <a:p>
            <a:r>
              <a:rPr lang="en-GB" dirty="0"/>
              <a:t>Modelling remotely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F46BB-CF20-42A9-A9D4-886D68DF7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:a16="http://schemas.microsoft.com/office/drawing/2014/main" id="{93CAFAE4-F3C3-4EFF-967F-29AE7EBC19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F8978E9-E49F-424E-B937-F97458B4F0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B83B3-5BDB-4A3B-8F56-37BBA6FE1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10" t="33825" r="39566" b="25189"/>
          <a:stretch/>
        </p:blipFill>
        <p:spPr>
          <a:xfrm>
            <a:off x="271845" y="1110763"/>
            <a:ext cx="2695384" cy="2996968"/>
          </a:xfrm>
          <a:prstGeom prst="rect">
            <a:avLst/>
          </a:prstGeom>
        </p:spPr>
      </p:pic>
      <p:sp>
        <p:nvSpPr>
          <p:cNvPr id="7" name="AutoShape 6" descr="See the source image">
            <a:extLst>
              <a:ext uri="{FF2B5EF4-FFF2-40B4-BE49-F238E27FC236}">
                <a16:creationId xmlns:a16="http://schemas.microsoft.com/office/drawing/2014/main" id="{CC07DED2-7914-467B-A70B-8F909A9D7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34302668-3B0F-4810-A255-1CD1780E2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91" y="4850296"/>
            <a:ext cx="3155856" cy="17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See the source image">
            <a:extLst>
              <a:ext uri="{FF2B5EF4-FFF2-40B4-BE49-F238E27FC236}">
                <a16:creationId xmlns:a16="http://schemas.microsoft.com/office/drawing/2014/main" id="{08D845B8-761F-442C-84AF-485F7E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5FDB5458-56EE-4117-94ED-CE174ED2AA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1B62AD-1A07-4E8E-8FF3-7E3145A272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0" t="14524" r="14782" b="5083"/>
          <a:stretch/>
        </p:blipFill>
        <p:spPr>
          <a:xfrm>
            <a:off x="5747236" y="2578280"/>
            <a:ext cx="3261459" cy="2006240"/>
          </a:xfrm>
          <a:prstGeom prst="rect">
            <a:avLst/>
          </a:prstGeom>
        </p:spPr>
      </p:pic>
      <p:sp>
        <p:nvSpPr>
          <p:cNvPr id="11" name="AutoShape 14" descr="See the source image">
            <a:extLst>
              <a:ext uri="{FF2B5EF4-FFF2-40B4-BE49-F238E27FC236}">
                <a16:creationId xmlns:a16="http://schemas.microsoft.com/office/drawing/2014/main" id="{E23CC55D-6955-4877-877D-6C2FD1052B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81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E50771-22D6-40E9-8BF5-F96E89E27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80" t="30216" r="67834" b="28875"/>
          <a:stretch/>
        </p:blipFill>
        <p:spPr>
          <a:xfrm>
            <a:off x="3397617" y="2609247"/>
            <a:ext cx="2043966" cy="2996968"/>
          </a:xfrm>
          <a:prstGeom prst="rect">
            <a:avLst/>
          </a:prstGeom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4B9D1E49-3EFB-4C0D-A240-FB09E2BD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6" y="19487"/>
            <a:ext cx="3565549" cy="20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8" descr="Image result for camscanner app">
            <a:extLst>
              <a:ext uri="{FF2B5EF4-FFF2-40B4-BE49-F238E27FC236}">
                <a16:creationId xmlns:a16="http://schemas.microsoft.com/office/drawing/2014/main" id="{B03035AF-F812-4FB0-A287-4F6C86621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C6856-B9E3-47C4-B57A-EEE8D74C18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31" t="25668" r="42543" b="29249"/>
          <a:stretch/>
        </p:blipFill>
        <p:spPr>
          <a:xfrm>
            <a:off x="4208" y="4753496"/>
            <a:ext cx="3194488" cy="16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8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E945-7582-40D1-B32D-54C05ECE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3A6E-507A-4D1A-AB0C-B1B037880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See the source image">
            <a:extLst>
              <a:ext uri="{FF2B5EF4-FFF2-40B4-BE49-F238E27FC236}">
                <a16:creationId xmlns:a16="http://schemas.microsoft.com/office/drawing/2014/main" id="{34165CFE-6A6A-4EBA-B89A-5106C870B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7" y="1434682"/>
            <a:ext cx="8483986" cy="364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7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C541-AC0D-44AB-8D6F-F03F7593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67" y="333304"/>
            <a:ext cx="7886700" cy="1325563"/>
          </a:xfrm>
        </p:spPr>
        <p:txBody>
          <a:bodyPr/>
          <a:lstStyle/>
          <a:p>
            <a:r>
              <a:rPr lang="en-GB" dirty="0"/>
              <a:t>Live document editing </a:t>
            </a:r>
            <a:br>
              <a:rPr lang="en-GB" dirty="0"/>
            </a:br>
            <a:r>
              <a:rPr lang="en-GB" dirty="0"/>
              <a:t>(Collaborative working)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7F3B-EEA1-4E87-AB3B-679A25D57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8119" y="1854200"/>
            <a:ext cx="5661253" cy="1763643"/>
          </a:xfrm>
        </p:spPr>
        <p:txBody>
          <a:bodyPr/>
          <a:lstStyle/>
          <a:p>
            <a:r>
              <a:rPr lang="en-GB" dirty="0"/>
              <a:t>Share and edit WAGOLLS &amp; WABOLLS</a:t>
            </a:r>
          </a:p>
          <a:p>
            <a:r>
              <a:rPr lang="en-GB" dirty="0"/>
              <a:t>Give instant written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6DC19-FF6F-4D66-BF2B-EF380E8CC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2" t="28927" r="48261" b="31633"/>
          <a:stretch/>
        </p:blipFill>
        <p:spPr>
          <a:xfrm>
            <a:off x="94628" y="1854200"/>
            <a:ext cx="3246783" cy="2027582"/>
          </a:xfrm>
          <a:prstGeom prst="rect">
            <a:avLst/>
          </a:prstGeom>
        </p:spPr>
      </p:pic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C15D9E61-B5B5-4CFC-B667-F1095E34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9" y="3429000"/>
            <a:ext cx="5661253" cy="339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99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01B9-A4D3-4CCA-B956-A6F657EB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72" y="26321"/>
            <a:ext cx="7886700" cy="1325563"/>
          </a:xfrm>
        </p:spPr>
        <p:txBody>
          <a:bodyPr/>
          <a:lstStyle/>
          <a:p>
            <a:r>
              <a:rPr lang="en-GB" dirty="0"/>
              <a:t>Whiteboard</a:t>
            </a:r>
          </a:p>
        </p:txBody>
      </p:sp>
      <p:pic>
        <p:nvPicPr>
          <p:cNvPr id="17410" name="Picture 2" descr="See the source image">
            <a:extLst>
              <a:ext uri="{FF2B5EF4-FFF2-40B4-BE49-F238E27FC236}">
                <a16:creationId xmlns:a16="http://schemas.microsoft.com/office/drawing/2014/main" id="{31A3EF18-C2EA-4A4F-9ECB-5591F48F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78" y="26322"/>
            <a:ext cx="3333750" cy="18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89F68-2E61-46A7-9F6B-02855F68A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5A22E-76E7-44FC-8406-650EAA6BA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3180" r="11014" b="9412"/>
          <a:stretch/>
        </p:blipFill>
        <p:spPr>
          <a:xfrm>
            <a:off x="0" y="2066234"/>
            <a:ext cx="7182679" cy="449359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307E25C-8074-4FD5-9FDA-4E51CEC63E32}"/>
              </a:ext>
            </a:extLst>
          </p:cNvPr>
          <p:cNvSpPr/>
          <p:nvPr/>
        </p:nvSpPr>
        <p:spPr>
          <a:xfrm>
            <a:off x="2305878" y="4452730"/>
            <a:ext cx="1179444" cy="1316896"/>
          </a:xfrm>
          <a:custGeom>
            <a:avLst/>
            <a:gdLst>
              <a:gd name="connsiteX0" fmla="*/ 980661 w 1179444"/>
              <a:gd name="connsiteY0" fmla="*/ 119270 h 1316896"/>
              <a:gd name="connsiteX1" fmla="*/ 834887 w 1179444"/>
              <a:gd name="connsiteY1" fmla="*/ 66261 h 1316896"/>
              <a:gd name="connsiteX2" fmla="*/ 795131 w 1179444"/>
              <a:gd name="connsiteY2" fmla="*/ 53009 h 1316896"/>
              <a:gd name="connsiteX3" fmla="*/ 742122 w 1179444"/>
              <a:gd name="connsiteY3" fmla="*/ 39757 h 1316896"/>
              <a:gd name="connsiteX4" fmla="*/ 702365 w 1179444"/>
              <a:gd name="connsiteY4" fmla="*/ 26505 h 1316896"/>
              <a:gd name="connsiteX5" fmla="*/ 596348 w 1179444"/>
              <a:gd name="connsiteY5" fmla="*/ 0 h 1316896"/>
              <a:gd name="connsiteX6" fmla="*/ 265044 w 1179444"/>
              <a:gd name="connsiteY6" fmla="*/ 13253 h 1316896"/>
              <a:gd name="connsiteX7" fmla="*/ 159026 w 1179444"/>
              <a:gd name="connsiteY7" fmla="*/ 92766 h 1316896"/>
              <a:gd name="connsiteX8" fmla="*/ 119270 w 1179444"/>
              <a:gd name="connsiteY8" fmla="*/ 132522 h 1316896"/>
              <a:gd name="connsiteX9" fmla="*/ 66261 w 1179444"/>
              <a:gd name="connsiteY9" fmla="*/ 238540 h 1316896"/>
              <a:gd name="connsiteX10" fmla="*/ 26505 w 1179444"/>
              <a:gd name="connsiteY10" fmla="*/ 357809 h 1316896"/>
              <a:gd name="connsiteX11" fmla="*/ 13252 w 1179444"/>
              <a:gd name="connsiteY11" fmla="*/ 397566 h 1316896"/>
              <a:gd name="connsiteX12" fmla="*/ 0 w 1179444"/>
              <a:gd name="connsiteY12" fmla="*/ 437322 h 1316896"/>
              <a:gd name="connsiteX13" fmla="*/ 13252 w 1179444"/>
              <a:gd name="connsiteY13" fmla="*/ 940905 h 1316896"/>
              <a:gd name="connsiteX14" fmla="*/ 106018 w 1179444"/>
              <a:gd name="connsiteY14" fmla="*/ 1046922 h 1316896"/>
              <a:gd name="connsiteX15" fmla="*/ 132522 w 1179444"/>
              <a:gd name="connsiteY15" fmla="*/ 1073427 h 1316896"/>
              <a:gd name="connsiteX16" fmla="*/ 212035 w 1179444"/>
              <a:gd name="connsiteY16" fmla="*/ 1126435 h 1316896"/>
              <a:gd name="connsiteX17" fmla="*/ 318052 w 1179444"/>
              <a:gd name="connsiteY17" fmla="*/ 1219200 h 1316896"/>
              <a:gd name="connsiteX18" fmla="*/ 384313 w 1179444"/>
              <a:gd name="connsiteY18" fmla="*/ 1272209 h 1316896"/>
              <a:gd name="connsiteX19" fmla="*/ 437322 w 1179444"/>
              <a:gd name="connsiteY19" fmla="*/ 1285461 h 1316896"/>
              <a:gd name="connsiteX20" fmla="*/ 477079 w 1179444"/>
              <a:gd name="connsiteY20" fmla="*/ 1311966 h 1316896"/>
              <a:gd name="connsiteX21" fmla="*/ 848139 w 1179444"/>
              <a:gd name="connsiteY21" fmla="*/ 1285461 h 1316896"/>
              <a:gd name="connsiteX22" fmla="*/ 874644 w 1179444"/>
              <a:gd name="connsiteY22" fmla="*/ 1258957 h 1316896"/>
              <a:gd name="connsiteX23" fmla="*/ 954157 w 1179444"/>
              <a:gd name="connsiteY23" fmla="*/ 1232453 h 1316896"/>
              <a:gd name="connsiteX24" fmla="*/ 980661 w 1179444"/>
              <a:gd name="connsiteY24" fmla="*/ 1205948 h 1316896"/>
              <a:gd name="connsiteX25" fmla="*/ 1086679 w 1179444"/>
              <a:gd name="connsiteY25" fmla="*/ 1126435 h 1316896"/>
              <a:gd name="connsiteX26" fmla="*/ 1099931 w 1179444"/>
              <a:gd name="connsiteY26" fmla="*/ 1086679 h 1316896"/>
              <a:gd name="connsiteX27" fmla="*/ 1126435 w 1179444"/>
              <a:gd name="connsiteY27" fmla="*/ 1060174 h 1316896"/>
              <a:gd name="connsiteX28" fmla="*/ 1139687 w 1179444"/>
              <a:gd name="connsiteY28" fmla="*/ 1007166 h 1316896"/>
              <a:gd name="connsiteX29" fmla="*/ 1152939 w 1179444"/>
              <a:gd name="connsiteY29" fmla="*/ 967409 h 1316896"/>
              <a:gd name="connsiteX30" fmla="*/ 1179444 w 1179444"/>
              <a:gd name="connsiteY30" fmla="*/ 662609 h 1316896"/>
              <a:gd name="connsiteX31" fmla="*/ 1166192 w 1179444"/>
              <a:gd name="connsiteY31" fmla="*/ 331305 h 1316896"/>
              <a:gd name="connsiteX32" fmla="*/ 1152939 w 1179444"/>
              <a:gd name="connsiteY32" fmla="*/ 291548 h 1316896"/>
              <a:gd name="connsiteX33" fmla="*/ 1073426 w 1179444"/>
              <a:gd name="connsiteY33" fmla="*/ 198783 h 1316896"/>
              <a:gd name="connsiteX34" fmla="*/ 1020418 w 1179444"/>
              <a:gd name="connsiteY34" fmla="*/ 132522 h 1316896"/>
              <a:gd name="connsiteX35" fmla="*/ 980661 w 1179444"/>
              <a:gd name="connsiteY35" fmla="*/ 119270 h 1316896"/>
              <a:gd name="connsiteX36" fmla="*/ 980661 w 1179444"/>
              <a:gd name="connsiteY36" fmla="*/ 119270 h 131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9444" h="1316896">
                <a:moveTo>
                  <a:pt x="980661" y="119270"/>
                </a:moveTo>
                <a:cubicBezTo>
                  <a:pt x="956365" y="110435"/>
                  <a:pt x="936963" y="100287"/>
                  <a:pt x="834887" y="66261"/>
                </a:cubicBezTo>
                <a:cubicBezTo>
                  <a:pt x="821635" y="61844"/>
                  <a:pt x="808683" y="56397"/>
                  <a:pt x="795131" y="53009"/>
                </a:cubicBezTo>
                <a:cubicBezTo>
                  <a:pt x="777461" y="48592"/>
                  <a:pt x="759635" y="44761"/>
                  <a:pt x="742122" y="39757"/>
                </a:cubicBezTo>
                <a:cubicBezTo>
                  <a:pt x="728690" y="35919"/>
                  <a:pt x="715917" y="29893"/>
                  <a:pt x="702365" y="26505"/>
                </a:cubicBezTo>
                <a:lnTo>
                  <a:pt x="596348" y="0"/>
                </a:lnTo>
                <a:cubicBezTo>
                  <a:pt x="485913" y="4418"/>
                  <a:pt x="375286" y="5378"/>
                  <a:pt x="265044" y="13253"/>
                </a:cubicBezTo>
                <a:cubicBezTo>
                  <a:pt x="215225" y="16812"/>
                  <a:pt x="191403" y="60389"/>
                  <a:pt x="159026" y="92766"/>
                </a:cubicBezTo>
                <a:lnTo>
                  <a:pt x="119270" y="132522"/>
                </a:lnTo>
                <a:cubicBezTo>
                  <a:pt x="88814" y="223888"/>
                  <a:pt x="112520" y="192279"/>
                  <a:pt x="66261" y="238540"/>
                </a:cubicBezTo>
                <a:lnTo>
                  <a:pt x="26505" y="357809"/>
                </a:lnTo>
                <a:lnTo>
                  <a:pt x="13252" y="397566"/>
                </a:lnTo>
                <a:lnTo>
                  <a:pt x="0" y="437322"/>
                </a:lnTo>
                <a:cubicBezTo>
                  <a:pt x="4417" y="605183"/>
                  <a:pt x="-5708" y="774060"/>
                  <a:pt x="13252" y="940905"/>
                </a:cubicBezTo>
                <a:cubicBezTo>
                  <a:pt x="20872" y="1007964"/>
                  <a:pt x="66868" y="1015602"/>
                  <a:pt x="106018" y="1046922"/>
                </a:cubicBezTo>
                <a:cubicBezTo>
                  <a:pt x="115774" y="1054727"/>
                  <a:pt x="122527" y="1065930"/>
                  <a:pt x="132522" y="1073427"/>
                </a:cubicBezTo>
                <a:cubicBezTo>
                  <a:pt x="158005" y="1092540"/>
                  <a:pt x="189511" y="1103911"/>
                  <a:pt x="212035" y="1126435"/>
                </a:cubicBezTo>
                <a:cubicBezTo>
                  <a:pt x="321958" y="1236358"/>
                  <a:pt x="208552" y="1127950"/>
                  <a:pt x="318052" y="1219200"/>
                </a:cubicBezTo>
                <a:cubicBezTo>
                  <a:pt x="348226" y="1244345"/>
                  <a:pt x="343840" y="1254863"/>
                  <a:pt x="384313" y="1272209"/>
                </a:cubicBezTo>
                <a:cubicBezTo>
                  <a:pt x="401054" y="1279384"/>
                  <a:pt x="419652" y="1281044"/>
                  <a:pt x="437322" y="1285461"/>
                </a:cubicBezTo>
                <a:cubicBezTo>
                  <a:pt x="450574" y="1294296"/>
                  <a:pt x="461163" y="1311377"/>
                  <a:pt x="477079" y="1311966"/>
                </a:cubicBezTo>
                <a:cubicBezTo>
                  <a:pt x="721128" y="1321005"/>
                  <a:pt x="708015" y="1320492"/>
                  <a:pt x="848139" y="1285461"/>
                </a:cubicBezTo>
                <a:cubicBezTo>
                  <a:pt x="856974" y="1276626"/>
                  <a:pt x="863469" y="1264545"/>
                  <a:pt x="874644" y="1258957"/>
                </a:cubicBezTo>
                <a:cubicBezTo>
                  <a:pt x="899633" y="1246463"/>
                  <a:pt x="954157" y="1232453"/>
                  <a:pt x="954157" y="1232453"/>
                </a:cubicBezTo>
                <a:cubicBezTo>
                  <a:pt x="962992" y="1223618"/>
                  <a:pt x="970666" y="1213445"/>
                  <a:pt x="980661" y="1205948"/>
                </a:cubicBezTo>
                <a:cubicBezTo>
                  <a:pt x="1100544" y="1116035"/>
                  <a:pt x="1025893" y="1187221"/>
                  <a:pt x="1086679" y="1126435"/>
                </a:cubicBezTo>
                <a:cubicBezTo>
                  <a:pt x="1091096" y="1113183"/>
                  <a:pt x="1092744" y="1098657"/>
                  <a:pt x="1099931" y="1086679"/>
                </a:cubicBezTo>
                <a:cubicBezTo>
                  <a:pt x="1106359" y="1075965"/>
                  <a:pt x="1120847" y="1071349"/>
                  <a:pt x="1126435" y="1060174"/>
                </a:cubicBezTo>
                <a:cubicBezTo>
                  <a:pt x="1134580" y="1043884"/>
                  <a:pt x="1134684" y="1024678"/>
                  <a:pt x="1139687" y="1007166"/>
                </a:cubicBezTo>
                <a:cubicBezTo>
                  <a:pt x="1143525" y="993734"/>
                  <a:pt x="1148522" y="980661"/>
                  <a:pt x="1152939" y="967409"/>
                </a:cubicBezTo>
                <a:cubicBezTo>
                  <a:pt x="1169503" y="851469"/>
                  <a:pt x="1179444" y="799423"/>
                  <a:pt x="1179444" y="662609"/>
                </a:cubicBezTo>
                <a:cubicBezTo>
                  <a:pt x="1179444" y="552086"/>
                  <a:pt x="1174067" y="441547"/>
                  <a:pt x="1166192" y="331305"/>
                </a:cubicBezTo>
                <a:cubicBezTo>
                  <a:pt x="1165197" y="317371"/>
                  <a:pt x="1159186" y="304042"/>
                  <a:pt x="1152939" y="291548"/>
                </a:cubicBezTo>
                <a:cubicBezTo>
                  <a:pt x="1111973" y="209617"/>
                  <a:pt x="1138640" y="296604"/>
                  <a:pt x="1073426" y="198783"/>
                </a:cubicBezTo>
                <a:cubicBezTo>
                  <a:pt x="1061389" y="180728"/>
                  <a:pt x="1041398" y="145110"/>
                  <a:pt x="1020418" y="132522"/>
                </a:cubicBezTo>
                <a:cubicBezTo>
                  <a:pt x="1008440" y="125335"/>
                  <a:pt x="993631" y="124458"/>
                  <a:pt x="980661" y="119270"/>
                </a:cubicBezTo>
                <a:lnTo>
                  <a:pt x="980661" y="11927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EA7C81-A566-4368-BD33-E37401A9EBE4}"/>
              </a:ext>
            </a:extLst>
          </p:cNvPr>
          <p:cNvSpPr/>
          <p:nvPr/>
        </p:nvSpPr>
        <p:spPr>
          <a:xfrm>
            <a:off x="5764696" y="2266123"/>
            <a:ext cx="410817" cy="363036"/>
          </a:xfrm>
          <a:custGeom>
            <a:avLst/>
            <a:gdLst>
              <a:gd name="connsiteX0" fmla="*/ 980661 w 1179444"/>
              <a:gd name="connsiteY0" fmla="*/ 119270 h 1316896"/>
              <a:gd name="connsiteX1" fmla="*/ 834887 w 1179444"/>
              <a:gd name="connsiteY1" fmla="*/ 66261 h 1316896"/>
              <a:gd name="connsiteX2" fmla="*/ 795131 w 1179444"/>
              <a:gd name="connsiteY2" fmla="*/ 53009 h 1316896"/>
              <a:gd name="connsiteX3" fmla="*/ 742122 w 1179444"/>
              <a:gd name="connsiteY3" fmla="*/ 39757 h 1316896"/>
              <a:gd name="connsiteX4" fmla="*/ 702365 w 1179444"/>
              <a:gd name="connsiteY4" fmla="*/ 26505 h 1316896"/>
              <a:gd name="connsiteX5" fmla="*/ 596348 w 1179444"/>
              <a:gd name="connsiteY5" fmla="*/ 0 h 1316896"/>
              <a:gd name="connsiteX6" fmla="*/ 265044 w 1179444"/>
              <a:gd name="connsiteY6" fmla="*/ 13253 h 1316896"/>
              <a:gd name="connsiteX7" fmla="*/ 159026 w 1179444"/>
              <a:gd name="connsiteY7" fmla="*/ 92766 h 1316896"/>
              <a:gd name="connsiteX8" fmla="*/ 119270 w 1179444"/>
              <a:gd name="connsiteY8" fmla="*/ 132522 h 1316896"/>
              <a:gd name="connsiteX9" fmla="*/ 66261 w 1179444"/>
              <a:gd name="connsiteY9" fmla="*/ 238540 h 1316896"/>
              <a:gd name="connsiteX10" fmla="*/ 26505 w 1179444"/>
              <a:gd name="connsiteY10" fmla="*/ 357809 h 1316896"/>
              <a:gd name="connsiteX11" fmla="*/ 13252 w 1179444"/>
              <a:gd name="connsiteY11" fmla="*/ 397566 h 1316896"/>
              <a:gd name="connsiteX12" fmla="*/ 0 w 1179444"/>
              <a:gd name="connsiteY12" fmla="*/ 437322 h 1316896"/>
              <a:gd name="connsiteX13" fmla="*/ 13252 w 1179444"/>
              <a:gd name="connsiteY13" fmla="*/ 940905 h 1316896"/>
              <a:gd name="connsiteX14" fmla="*/ 106018 w 1179444"/>
              <a:gd name="connsiteY14" fmla="*/ 1046922 h 1316896"/>
              <a:gd name="connsiteX15" fmla="*/ 132522 w 1179444"/>
              <a:gd name="connsiteY15" fmla="*/ 1073427 h 1316896"/>
              <a:gd name="connsiteX16" fmla="*/ 212035 w 1179444"/>
              <a:gd name="connsiteY16" fmla="*/ 1126435 h 1316896"/>
              <a:gd name="connsiteX17" fmla="*/ 318052 w 1179444"/>
              <a:gd name="connsiteY17" fmla="*/ 1219200 h 1316896"/>
              <a:gd name="connsiteX18" fmla="*/ 384313 w 1179444"/>
              <a:gd name="connsiteY18" fmla="*/ 1272209 h 1316896"/>
              <a:gd name="connsiteX19" fmla="*/ 437322 w 1179444"/>
              <a:gd name="connsiteY19" fmla="*/ 1285461 h 1316896"/>
              <a:gd name="connsiteX20" fmla="*/ 477079 w 1179444"/>
              <a:gd name="connsiteY20" fmla="*/ 1311966 h 1316896"/>
              <a:gd name="connsiteX21" fmla="*/ 848139 w 1179444"/>
              <a:gd name="connsiteY21" fmla="*/ 1285461 h 1316896"/>
              <a:gd name="connsiteX22" fmla="*/ 874644 w 1179444"/>
              <a:gd name="connsiteY22" fmla="*/ 1258957 h 1316896"/>
              <a:gd name="connsiteX23" fmla="*/ 954157 w 1179444"/>
              <a:gd name="connsiteY23" fmla="*/ 1232453 h 1316896"/>
              <a:gd name="connsiteX24" fmla="*/ 980661 w 1179444"/>
              <a:gd name="connsiteY24" fmla="*/ 1205948 h 1316896"/>
              <a:gd name="connsiteX25" fmla="*/ 1086679 w 1179444"/>
              <a:gd name="connsiteY25" fmla="*/ 1126435 h 1316896"/>
              <a:gd name="connsiteX26" fmla="*/ 1099931 w 1179444"/>
              <a:gd name="connsiteY26" fmla="*/ 1086679 h 1316896"/>
              <a:gd name="connsiteX27" fmla="*/ 1126435 w 1179444"/>
              <a:gd name="connsiteY27" fmla="*/ 1060174 h 1316896"/>
              <a:gd name="connsiteX28" fmla="*/ 1139687 w 1179444"/>
              <a:gd name="connsiteY28" fmla="*/ 1007166 h 1316896"/>
              <a:gd name="connsiteX29" fmla="*/ 1152939 w 1179444"/>
              <a:gd name="connsiteY29" fmla="*/ 967409 h 1316896"/>
              <a:gd name="connsiteX30" fmla="*/ 1179444 w 1179444"/>
              <a:gd name="connsiteY30" fmla="*/ 662609 h 1316896"/>
              <a:gd name="connsiteX31" fmla="*/ 1166192 w 1179444"/>
              <a:gd name="connsiteY31" fmla="*/ 331305 h 1316896"/>
              <a:gd name="connsiteX32" fmla="*/ 1152939 w 1179444"/>
              <a:gd name="connsiteY32" fmla="*/ 291548 h 1316896"/>
              <a:gd name="connsiteX33" fmla="*/ 1073426 w 1179444"/>
              <a:gd name="connsiteY33" fmla="*/ 198783 h 1316896"/>
              <a:gd name="connsiteX34" fmla="*/ 1020418 w 1179444"/>
              <a:gd name="connsiteY34" fmla="*/ 132522 h 1316896"/>
              <a:gd name="connsiteX35" fmla="*/ 980661 w 1179444"/>
              <a:gd name="connsiteY35" fmla="*/ 119270 h 1316896"/>
              <a:gd name="connsiteX36" fmla="*/ 980661 w 1179444"/>
              <a:gd name="connsiteY36" fmla="*/ 119270 h 131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79444" h="1316896">
                <a:moveTo>
                  <a:pt x="980661" y="119270"/>
                </a:moveTo>
                <a:cubicBezTo>
                  <a:pt x="956365" y="110435"/>
                  <a:pt x="936963" y="100287"/>
                  <a:pt x="834887" y="66261"/>
                </a:cubicBezTo>
                <a:cubicBezTo>
                  <a:pt x="821635" y="61844"/>
                  <a:pt x="808683" y="56397"/>
                  <a:pt x="795131" y="53009"/>
                </a:cubicBezTo>
                <a:cubicBezTo>
                  <a:pt x="777461" y="48592"/>
                  <a:pt x="759635" y="44761"/>
                  <a:pt x="742122" y="39757"/>
                </a:cubicBezTo>
                <a:cubicBezTo>
                  <a:pt x="728690" y="35919"/>
                  <a:pt x="715917" y="29893"/>
                  <a:pt x="702365" y="26505"/>
                </a:cubicBezTo>
                <a:lnTo>
                  <a:pt x="596348" y="0"/>
                </a:lnTo>
                <a:cubicBezTo>
                  <a:pt x="485913" y="4418"/>
                  <a:pt x="375286" y="5378"/>
                  <a:pt x="265044" y="13253"/>
                </a:cubicBezTo>
                <a:cubicBezTo>
                  <a:pt x="215225" y="16812"/>
                  <a:pt x="191403" y="60389"/>
                  <a:pt x="159026" y="92766"/>
                </a:cubicBezTo>
                <a:lnTo>
                  <a:pt x="119270" y="132522"/>
                </a:lnTo>
                <a:cubicBezTo>
                  <a:pt x="88814" y="223888"/>
                  <a:pt x="112520" y="192279"/>
                  <a:pt x="66261" y="238540"/>
                </a:cubicBezTo>
                <a:lnTo>
                  <a:pt x="26505" y="357809"/>
                </a:lnTo>
                <a:lnTo>
                  <a:pt x="13252" y="397566"/>
                </a:lnTo>
                <a:lnTo>
                  <a:pt x="0" y="437322"/>
                </a:lnTo>
                <a:cubicBezTo>
                  <a:pt x="4417" y="605183"/>
                  <a:pt x="-5708" y="774060"/>
                  <a:pt x="13252" y="940905"/>
                </a:cubicBezTo>
                <a:cubicBezTo>
                  <a:pt x="20872" y="1007964"/>
                  <a:pt x="66868" y="1015602"/>
                  <a:pt x="106018" y="1046922"/>
                </a:cubicBezTo>
                <a:cubicBezTo>
                  <a:pt x="115774" y="1054727"/>
                  <a:pt x="122527" y="1065930"/>
                  <a:pt x="132522" y="1073427"/>
                </a:cubicBezTo>
                <a:cubicBezTo>
                  <a:pt x="158005" y="1092540"/>
                  <a:pt x="189511" y="1103911"/>
                  <a:pt x="212035" y="1126435"/>
                </a:cubicBezTo>
                <a:cubicBezTo>
                  <a:pt x="321958" y="1236358"/>
                  <a:pt x="208552" y="1127950"/>
                  <a:pt x="318052" y="1219200"/>
                </a:cubicBezTo>
                <a:cubicBezTo>
                  <a:pt x="348226" y="1244345"/>
                  <a:pt x="343840" y="1254863"/>
                  <a:pt x="384313" y="1272209"/>
                </a:cubicBezTo>
                <a:cubicBezTo>
                  <a:pt x="401054" y="1279384"/>
                  <a:pt x="419652" y="1281044"/>
                  <a:pt x="437322" y="1285461"/>
                </a:cubicBezTo>
                <a:cubicBezTo>
                  <a:pt x="450574" y="1294296"/>
                  <a:pt x="461163" y="1311377"/>
                  <a:pt x="477079" y="1311966"/>
                </a:cubicBezTo>
                <a:cubicBezTo>
                  <a:pt x="721128" y="1321005"/>
                  <a:pt x="708015" y="1320492"/>
                  <a:pt x="848139" y="1285461"/>
                </a:cubicBezTo>
                <a:cubicBezTo>
                  <a:pt x="856974" y="1276626"/>
                  <a:pt x="863469" y="1264545"/>
                  <a:pt x="874644" y="1258957"/>
                </a:cubicBezTo>
                <a:cubicBezTo>
                  <a:pt x="899633" y="1246463"/>
                  <a:pt x="954157" y="1232453"/>
                  <a:pt x="954157" y="1232453"/>
                </a:cubicBezTo>
                <a:cubicBezTo>
                  <a:pt x="962992" y="1223618"/>
                  <a:pt x="970666" y="1213445"/>
                  <a:pt x="980661" y="1205948"/>
                </a:cubicBezTo>
                <a:cubicBezTo>
                  <a:pt x="1100544" y="1116035"/>
                  <a:pt x="1025893" y="1187221"/>
                  <a:pt x="1086679" y="1126435"/>
                </a:cubicBezTo>
                <a:cubicBezTo>
                  <a:pt x="1091096" y="1113183"/>
                  <a:pt x="1092744" y="1098657"/>
                  <a:pt x="1099931" y="1086679"/>
                </a:cubicBezTo>
                <a:cubicBezTo>
                  <a:pt x="1106359" y="1075965"/>
                  <a:pt x="1120847" y="1071349"/>
                  <a:pt x="1126435" y="1060174"/>
                </a:cubicBezTo>
                <a:cubicBezTo>
                  <a:pt x="1134580" y="1043884"/>
                  <a:pt x="1134684" y="1024678"/>
                  <a:pt x="1139687" y="1007166"/>
                </a:cubicBezTo>
                <a:cubicBezTo>
                  <a:pt x="1143525" y="993734"/>
                  <a:pt x="1148522" y="980661"/>
                  <a:pt x="1152939" y="967409"/>
                </a:cubicBezTo>
                <a:cubicBezTo>
                  <a:pt x="1169503" y="851469"/>
                  <a:pt x="1179444" y="799423"/>
                  <a:pt x="1179444" y="662609"/>
                </a:cubicBezTo>
                <a:cubicBezTo>
                  <a:pt x="1179444" y="552086"/>
                  <a:pt x="1174067" y="441547"/>
                  <a:pt x="1166192" y="331305"/>
                </a:cubicBezTo>
                <a:cubicBezTo>
                  <a:pt x="1165197" y="317371"/>
                  <a:pt x="1159186" y="304042"/>
                  <a:pt x="1152939" y="291548"/>
                </a:cubicBezTo>
                <a:cubicBezTo>
                  <a:pt x="1111973" y="209617"/>
                  <a:pt x="1138640" y="296604"/>
                  <a:pt x="1073426" y="198783"/>
                </a:cubicBezTo>
                <a:cubicBezTo>
                  <a:pt x="1061389" y="180728"/>
                  <a:pt x="1041398" y="145110"/>
                  <a:pt x="1020418" y="132522"/>
                </a:cubicBezTo>
                <a:cubicBezTo>
                  <a:pt x="1008440" y="125335"/>
                  <a:pt x="993631" y="124458"/>
                  <a:pt x="980661" y="119270"/>
                </a:cubicBezTo>
                <a:lnTo>
                  <a:pt x="980661" y="11927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27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5EF619-7BAE-47DB-A350-4EC752F3D43E}"/>
              </a:ext>
            </a:extLst>
          </p:cNvPr>
          <p:cNvSpPr txBox="1"/>
          <p:nvPr/>
        </p:nvSpPr>
        <p:spPr>
          <a:xfrm>
            <a:off x="569844" y="331304"/>
            <a:ext cx="592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Live captions/subtitles in Teams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AB4DF-1A97-4609-8688-02381F929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1" t="3407" r="11305" b="9723"/>
          <a:stretch/>
        </p:blipFill>
        <p:spPr>
          <a:xfrm>
            <a:off x="521276" y="1060173"/>
            <a:ext cx="7801873" cy="530086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0584AC5-A5F0-4C1D-A638-F47CA03F8063}"/>
              </a:ext>
            </a:extLst>
          </p:cNvPr>
          <p:cNvSpPr/>
          <p:nvPr/>
        </p:nvSpPr>
        <p:spPr>
          <a:xfrm>
            <a:off x="5406887" y="4969565"/>
            <a:ext cx="1475432" cy="304800"/>
          </a:xfrm>
          <a:custGeom>
            <a:avLst/>
            <a:gdLst>
              <a:gd name="connsiteX0" fmla="*/ 1325217 w 1475432"/>
              <a:gd name="connsiteY0" fmla="*/ 26505 h 304800"/>
              <a:gd name="connsiteX1" fmla="*/ 1139687 w 1475432"/>
              <a:gd name="connsiteY1" fmla="*/ 13252 h 304800"/>
              <a:gd name="connsiteX2" fmla="*/ 1060174 w 1475432"/>
              <a:gd name="connsiteY2" fmla="*/ 0 h 304800"/>
              <a:gd name="connsiteX3" fmla="*/ 251791 w 1475432"/>
              <a:gd name="connsiteY3" fmla="*/ 13252 h 304800"/>
              <a:gd name="connsiteX4" fmla="*/ 185530 w 1475432"/>
              <a:gd name="connsiteY4" fmla="*/ 26505 h 304800"/>
              <a:gd name="connsiteX5" fmla="*/ 79513 w 1475432"/>
              <a:gd name="connsiteY5" fmla="*/ 66261 h 304800"/>
              <a:gd name="connsiteX6" fmla="*/ 0 w 1475432"/>
              <a:gd name="connsiteY6" fmla="*/ 92765 h 304800"/>
              <a:gd name="connsiteX7" fmla="*/ 13252 w 1475432"/>
              <a:gd name="connsiteY7" fmla="*/ 225287 h 304800"/>
              <a:gd name="connsiteX8" fmla="*/ 145774 w 1475432"/>
              <a:gd name="connsiteY8" fmla="*/ 291548 h 304800"/>
              <a:gd name="connsiteX9" fmla="*/ 185530 w 1475432"/>
              <a:gd name="connsiteY9" fmla="*/ 304800 h 304800"/>
              <a:gd name="connsiteX10" fmla="*/ 848139 w 1475432"/>
              <a:gd name="connsiteY10" fmla="*/ 291548 h 304800"/>
              <a:gd name="connsiteX11" fmla="*/ 901148 w 1475432"/>
              <a:gd name="connsiteY11" fmla="*/ 278296 h 304800"/>
              <a:gd name="connsiteX12" fmla="*/ 1007165 w 1475432"/>
              <a:gd name="connsiteY12" fmla="*/ 265044 h 304800"/>
              <a:gd name="connsiteX13" fmla="*/ 1073426 w 1475432"/>
              <a:gd name="connsiteY13" fmla="*/ 251792 h 304800"/>
              <a:gd name="connsiteX14" fmla="*/ 1152939 w 1475432"/>
              <a:gd name="connsiteY14" fmla="*/ 238539 h 304800"/>
              <a:gd name="connsiteX15" fmla="*/ 1232452 w 1475432"/>
              <a:gd name="connsiteY15" fmla="*/ 212035 h 304800"/>
              <a:gd name="connsiteX16" fmla="*/ 1272209 w 1475432"/>
              <a:gd name="connsiteY16" fmla="*/ 198783 h 304800"/>
              <a:gd name="connsiteX17" fmla="*/ 1351722 w 1475432"/>
              <a:gd name="connsiteY17" fmla="*/ 145774 h 304800"/>
              <a:gd name="connsiteX18" fmla="*/ 1431235 w 1475432"/>
              <a:gd name="connsiteY18" fmla="*/ 119270 h 304800"/>
              <a:gd name="connsiteX19" fmla="*/ 1470991 w 1475432"/>
              <a:gd name="connsiteY19" fmla="*/ 53009 h 304800"/>
              <a:gd name="connsiteX20" fmla="*/ 1378226 w 1475432"/>
              <a:gd name="connsiteY20" fmla="*/ 39757 h 304800"/>
              <a:gd name="connsiteX21" fmla="*/ 1232452 w 1475432"/>
              <a:gd name="connsiteY21" fmla="*/ 13252 h 304800"/>
              <a:gd name="connsiteX22" fmla="*/ 1192696 w 1475432"/>
              <a:gd name="connsiteY22" fmla="*/ 13252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75432" h="304800">
                <a:moveTo>
                  <a:pt x="1325217" y="26505"/>
                </a:moveTo>
                <a:cubicBezTo>
                  <a:pt x="1263374" y="22087"/>
                  <a:pt x="1201380" y="19421"/>
                  <a:pt x="1139687" y="13252"/>
                </a:cubicBezTo>
                <a:cubicBezTo>
                  <a:pt x="1112950" y="10578"/>
                  <a:pt x="1087044" y="0"/>
                  <a:pt x="1060174" y="0"/>
                </a:cubicBezTo>
                <a:cubicBezTo>
                  <a:pt x="790677" y="0"/>
                  <a:pt x="521252" y="8835"/>
                  <a:pt x="251791" y="13252"/>
                </a:cubicBezTo>
                <a:cubicBezTo>
                  <a:pt x="229704" y="17670"/>
                  <a:pt x="207382" y="21042"/>
                  <a:pt x="185530" y="26505"/>
                </a:cubicBezTo>
                <a:cubicBezTo>
                  <a:pt x="154022" y="34382"/>
                  <a:pt x="106266" y="56533"/>
                  <a:pt x="79513" y="66261"/>
                </a:cubicBezTo>
                <a:cubicBezTo>
                  <a:pt x="53257" y="75808"/>
                  <a:pt x="0" y="92765"/>
                  <a:pt x="0" y="92765"/>
                </a:cubicBezTo>
                <a:cubicBezTo>
                  <a:pt x="4417" y="136939"/>
                  <a:pt x="-2685" y="183852"/>
                  <a:pt x="13252" y="225287"/>
                </a:cubicBezTo>
                <a:cubicBezTo>
                  <a:pt x="27105" y="261305"/>
                  <a:pt x="123106" y="283992"/>
                  <a:pt x="145774" y="291548"/>
                </a:cubicBezTo>
                <a:lnTo>
                  <a:pt x="185530" y="304800"/>
                </a:lnTo>
                <a:lnTo>
                  <a:pt x="848139" y="291548"/>
                </a:lnTo>
                <a:cubicBezTo>
                  <a:pt x="866340" y="290874"/>
                  <a:pt x="883182" y="281290"/>
                  <a:pt x="901148" y="278296"/>
                </a:cubicBezTo>
                <a:cubicBezTo>
                  <a:pt x="936277" y="272441"/>
                  <a:pt x="971965" y="270459"/>
                  <a:pt x="1007165" y="265044"/>
                </a:cubicBezTo>
                <a:cubicBezTo>
                  <a:pt x="1029427" y="261619"/>
                  <a:pt x="1051265" y="255821"/>
                  <a:pt x="1073426" y="251792"/>
                </a:cubicBezTo>
                <a:cubicBezTo>
                  <a:pt x="1099863" y="246985"/>
                  <a:pt x="1126871" y="245056"/>
                  <a:pt x="1152939" y="238539"/>
                </a:cubicBezTo>
                <a:cubicBezTo>
                  <a:pt x="1180043" y="231763"/>
                  <a:pt x="1205948" y="220870"/>
                  <a:pt x="1232452" y="212035"/>
                </a:cubicBezTo>
                <a:lnTo>
                  <a:pt x="1272209" y="198783"/>
                </a:lnTo>
                <a:cubicBezTo>
                  <a:pt x="1305917" y="165074"/>
                  <a:pt x="1298234" y="167169"/>
                  <a:pt x="1351722" y="145774"/>
                </a:cubicBezTo>
                <a:cubicBezTo>
                  <a:pt x="1377662" y="135398"/>
                  <a:pt x="1431235" y="119270"/>
                  <a:pt x="1431235" y="119270"/>
                </a:cubicBezTo>
                <a:cubicBezTo>
                  <a:pt x="1433765" y="116740"/>
                  <a:pt x="1491634" y="66771"/>
                  <a:pt x="1470991" y="53009"/>
                </a:cubicBezTo>
                <a:cubicBezTo>
                  <a:pt x="1445001" y="35683"/>
                  <a:pt x="1409037" y="44892"/>
                  <a:pt x="1378226" y="39757"/>
                </a:cubicBezTo>
                <a:cubicBezTo>
                  <a:pt x="1315341" y="29276"/>
                  <a:pt x="1298724" y="20616"/>
                  <a:pt x="1232452" y="13252"/>
                </a:cubicBezTo>
                <a:cubicBezTo>
                  <a:pt x="1219281" y="11788"/>
                  <a:pt x="1205948" y="13252"/>
                  <a:pt x="1192696" y="13252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586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09A7-FA64-441B-BE9C-5E1B73BD1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4D9A9-6FCA-4297-913C-14930F40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868" y="3035284"/>
            <a:ext cx="2750654" cy="261014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Don’t forget the power of praise- verbal too!</a:t>
            </a:r>
          </a:p>
          <a:p>
            <a:endParaRPr lang="en-GB" dirty="0"/>
          </a:p>
          <a:p>
            <a:r>
              <a:rPr lang="en-GB" dirty="0"/>
              <a:t>Thank students for contributing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50BB0-E5E7-4116-AC7A-CE58A800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6" t="13976" r="9420" b="12043"/>
          <a:stretch/>
        </p:blipFill>
        <p:spPr>
          <a:xfrm>
            <a:off x="105646" y="434614"/>
            <a:ext cx="3670806" cy="1871264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9FF7C5F-A4B9-45E0-B4FA-F6ACC5F0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19" y="421362"/>
            <a:ext cx="4887915" cy="50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823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EE7E-DAEF-4247-8E7C-CBCCF6B2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885" y="21705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Input and output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36D4DB-F3C0-4F89-A030-9AF189A653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283488"/>
              </p:ext>
            </p:extLst>
          </p:nvPr>
        </p:nvGraphicFramePr>
        <p:xfrm>
          <a:off x="535885" y="353181"/>
          <a:ext cx="7886700" cy="3656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CB9AC732-4F68-47ED-AAA6-6B0A3F37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94" y="3338999"/>
            <a:ext cx="4378209" cy="328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23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A7CBD-B163-4FBE-91C5-4088098CA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5" t="28875" r="50842" b="45847"/>
          <a:stretch/>
        </p:blipFill>
        <p:spPr>
          <a:xfrm>
            <a:off x="121451" y="2842628"/>
            <a:ext cx="4977639" cy="1735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60BCE-A999-4E12-A90E-5F11DB97F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39" t="19368" r="19710" b="16611"/>
          <a:stretch/>
        </p:blipFill>
        <p:spPr>
          <a:xfrm>
            <a:off x="5641154" y="33560"/>
            <a:ext cx="3381395" cy="6632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19D8E-04DD-4129-8E92-93F69B54C983}"/>
              </a:ext>
            </a:extLst>
          </p:cNvPr>
          <p:cNvSpPr/>
          <p:nvPr/>
        </p:nvSpPr>
        <p:spPr>
          <a:xfrm>
            <a:off x="121451" y="4965869"/>
            <a:ext cx="52486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True or false (hands up/down)</a:t>
            </a:r>
          </a:p>
          <a:p>
            <a:r>
              <a:rPr lang="en-GB" sz="3200" dirty="0"/>
              <a:t>MCQs using emojis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D00F4-106D-42D5-8C99-136ED93E2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8" t="25580" r="33714" b="12802"/>
          <a:stretch/>
        </p:blipFill>
        <p:spPr>
          <a:xfrm>
            <a:off x="518235" y="58306"/>
            <a:ext cx="3729230" cy="24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4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B415-C7A0-4110-84F4-2FD9A00A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BF85-2BCE-4D9D-9514-219D0E52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1A533-1171-49A6-BF73-3B630155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t="28875" r="33043" b="15136"/>
          <a:stretch/>
        </p:blipFill>
        <p:spPr>
          <a:xfrm>
            <a:off x="218660" y="737819"/>
            <a:ext cx="8925339" cy="52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8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7FBE4-4A7C-49B9-AF5C-E8405E6C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40F9-9A89-417F-A141-6F5001639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A714C-E457-40E7-924E-34BADB1F0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9" t="28875" r="33043" b="14362"/>
          <a:stretch/>
        </p:blipFill>
        <p:spPr>
          <a:xfrm>
            <a:off x="-26505" y="580826"/>
            <a:ext cx="9144001" cy="53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2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4854-1F4D-4027-AA64-B69B785B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A861-F9A8-4B07-9E37-045DEC9A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BC294-D070-449B-A902-B3FFDB2BF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8" t="28875" r="33188" b="14878"/>
          <a:stretch/>
        </p:blipFill>
        <p:spPr>
          <a:xfrm>
            <a:off x="265043" y="762691"/>
            <a:ext cx="8123183" cy="48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0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7FB8-E0ED-4EC9-BF7F-A1B7BEE8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FA26E-17EA-4628-A72C-B5E49D388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AD65A-01E1-4CE9-B988-79F82BC82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3" t="28875" r="32899" b="15136"/>
          <a:stretch/>
        </p:blipFill>
        <p:spPr>
          <a:xfrm>
            <a:off x="25875" y="503582"/>
            <a:ext cx="9118125" cy="53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22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723D-D7A2-4A40-8A29-99A69D05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937E8-4FF5-4C03-92B6-40EABFEDD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18FA65BE-910A-4941-A899-95450A9C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67" y="365126"/>
            <a:ext cx="6701665" cy="561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85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9FD7-109B-4050-8137-60005A42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C16CB-BA4D-43FE-9D23-A27C1D043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B0971-4413-444F-BA83-9A062850E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6" t="25834" r="18840" b="9507"/>
          <a:stretch/>
        </p:blipFill>
        <p:spPr>
          <a:xfrm>
            <a:off x="106018" y="774441"/>
            <a:ext cx="9164741" cy="53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9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566B-BBD3-49F0-BC5F-984C0427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613B2-8AF1-42A7-99BA-65925865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C10F6-A017-4632-9CF3-C25F06B2A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6" t="21709" r="19420" b="12559"/>
          <a:stretch/>
        </p:blipFill>
        <p:spPr>
          <a:xfrm>
            <a:off x="0" y="1271518"/>
            <a:ext cx="8866067" cy="52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5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B3D6-EB7F-4DC2-9460-6FEA74C8B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307B1-EFF9-44F8-ACC3-824F5BE8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D536D-8A96-497A-A2A3-DAABC6272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7" t="28875" r="18985" b="6327"/>
          <a:stretch/>
        </p:blipFill>
        <p:spPr>
          <a:xfrm>
            <a:off x="0" y="1118244"/>
            <a:ext cx="8964267" cy="51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7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A453-2FB2-4547-A2AB-6B733AAB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11" y="21705"/>
            <a:ext cx="7886700" cy="1325563"/>
          </a:xfrm>
        </p:spPr>
        <p:txBody>
          <a:bodyPr/>
          <a:lstStyle/>
          <a:p>
            <a:r>
              <a:rPr lang="en-GB" dirty="0">
                <a:hlinkClick r:id="rId2"/>
              </a:rPr>
              <a:t>www.strawpoll.me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C4F4-C49E-44B0-A0BA-A1F9893BA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F6390-C7CF-472B-99BA-B3B01E10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6"/>
          <a:stretch/>
        </p:blipFill>
        <p:spPr>
          <a:xfrm>
            <a:off x="0" y="1206732"/>
            <a:ext cx="9144000" cy="44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57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E903-B9C3-4FC1-9470-54098A23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32" y="72387"/>
            <a:ext cx="7886700" cy="1325563"/>
          </a:xfrm>
        </p:spPr>
        <p:txBody>
          <a:bodyPr/>
          <a:lstStyle/>
          <a:p>
            <a:r>
              <a:rPr lang="en-GB" dirty="0"/>
              <a:t>Breakout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9C801-D12D-4EC5-9DB9-78FF2F47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7950"/>
            <a:ext cx="7886700" cy="3656532"/>
          </a:xfrm>
        </p:spPr>
        <p:txBody>
          <a:bodyPr/>
          <a:lstStyle/>
          <a:p>
            <a:r>
              <a:rPr lang="en-GB" dirty="0">
                <a:hlinkClick r:id="rId2"/>
              </a:rPr>
              <a:t>Microsoft-Teams-Breakout-Rooms-One-Pager (1).pdf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6D6EB-4C63-4CEE-A18B-AD7FDFE0D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1" t="21194" r="20145" b="6327"/>
          <a:stretch/>
        </p:blipFill>
        <p:spPr>
          <a:xfrm>
            <a:off x="2470744" y="2232806"/>
            <a:ext cx="6150624" cy="41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5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11DF-B25B-4B6F-B14E-D1986241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63" y="-125205"/>
            <a:ext cx="7886700" cy="1325563"/>
          </a:xfrm>
        </p:spPr>
        <p:txBody>
          <a:bodyPr/>
          <a:lstStyle/>
          <a:p>
            <a:r>
              <a:rPr lang="en-GB" dirty="0"/>
              <a:t>Further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268E9-4733-44B7-95DD-127C6E88D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73" y="537576"/>
            <a:ext cx="8396080" cy="3656532"/>
          </a:xfrm>
        </p:spPr>
        <p:txBody>
          <a:bodyPr>
            <a:noAutofit/>
          </a:bodyPr>
          <a:lstStyle/>
          <a:p>
            <a:endParaRPr lang="en-GB" sz="2000" dirty="0">
              <a:hlinkClick r:id="rId2"/>
            </a:endParaRPr>
          </a:p>
          <a:p>
            <a:r>
              <a:rPr lang="en-GB" sz="2000" dirty="0">
                <a:hlinkClick r:id="rId3"/>
              </a:rPr>
              <a:t>Online learning: What the DfE expects of teachers | </a:t>
            </a:r>
            <a:r>
              <a:rPr lang="en-GB" sz="2000" dirty="0" err="1">
                <a:hlinkClick r:id="rId3"/>
              </a:rPr>
              <a:t>Tes</a:t>
            </a:r>
            <a:endParaRPr lang="en-GB" sz="2000" dirty="0">
              <a:hlinkClick r:id="rId2"/>
            </a:endParaRPr>
          </a:p>
          <a:p>
            <a:endParaRPr lang="en-GB" sz="2000" dirty="0">
              <a:hlinkClick r:id="rId2"/>
            </a:endParaRPr>
          </a:p>
          <a:p>
            <a:r>
              <a:rPr lang="en-GB" sz="2000" dirty="0">
                <a:hlinkClick r:id="rId2"/>
              </a:rPr>
              <a:t>Coronavirus: 5 ways for teachers to cope with online learning | </a:t>
            </a:r>
            <a:r>
              <a:rPr lang="en-GB" sz="2000" dirty="0" err="1">
                <a:hlinkClick r:id="rId2"/>
              </a:rPr>
              <a:t>Tes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4"/>
              </a:rPr>
              <a:t>Remote Learning Solutions: Crowd-sourced ideas for checking students’ writing | </a:t>
            </a:r>
            <a:r>
              <a:rPr lang="en-GB" sz="2000" dirty="0" err="1">
                <a:hlinkClick r:id="rId4"/>
              </a:rPr>
              <a:t>teacherhead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5"/>
              </a:rPr>
              <a:t>Coronavirus: How to teach and parent simultaneously | </a:t>
            </a:r>
            <a:r>
              <a:rPr lang="en-GB" sz="2000" dirty="0" err="1">
                <a:hlinkClick r:id="rId5"/>
              </a:rPr>
              <a:t>Tes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6"/>
              </a:rPr>
              <a:t>https://www.gov.uk/government/publications/whats-working-well-in-remote-education/whats-working-well-in-remote-education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7"/>
              </a:rPr>
              <a:t>Online learning: 13 clever teaching hacks for Microsoft Teams | </a:t>
            </a:r>
            <a:r>
              <a:rPr lang="en-GB" sz="2000" dirty="0" err="1">
                <a:hlinkClick r:id="rId7"/>
              </a:rPr>
              <a:t>Tes</a:t>
            </a:r>
            <a:r>
              <a:rPr lang="en-GB" sz="2000" dirty="0">
                <a:hlinkClick r:id="rId7"/>
              </a:rPr>
              <a:t> News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130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B925-14A0-4799-B085-958630F1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8862"/>
            <a:ext cx="7886700" cy="1325563"/>
          </a:xfrm>
        </p:spPr>
        <p:txBody>
          <a:bodyPr/>
          <a:lstStyle/>
          <a:p>
            <a:r>
              <a:rPr lang="en-GB" dirty="0">
                <a:latin typeface="Rockwell"/>
              </a:rPr>
              <a:t>Share your Tips and Tricks...we're in this together</a:t>
            </a:r>
            <a:endParaRPr lang="en-GB" dirty="0"/>
          </a:p>
        </p:txBody>
      </p:sp>
      <p:sp>
        <p:nvSpPr>
          <p:cNvPr id="6" name="AutoShape 2" descr="See the source image">
            <a:extLst>
              <a:ext uri="{FF2B5EF4-FFF2-40B4-BE49-F238E27FC236}">
                <a16:creationId xmlns:a16="http://schemas.microsoft.com/office/drawing/2014/main" id="{060C3507-59F8-486F-B3EF-CD2AFA85A5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D8815C5-773F-4F59-8859-93488F0E8C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B7E5518C-52CE-4557-B0CD-ADFC18929C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D9C243-7518-4C27-B9CC-B04401B69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23256" r="26377" b="15651"/>
          <a:stretch/>
        </p:blipFill>
        <p:spPr>
          <a:xfrm>
            <a:off x="324790" y="1724439"/>
            <a:ext cx="5108601" cy="3713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770F4-E93D-468A-A88C-AEF7CF8CF344}"/>
              </a:ext>
            </a:extLst>
          </p:cNvPr>
          <p:cNvSpPr txBox="1"/>
          <p:nvPr/>
        </p:nvSpPr>
        <p:spPr>
          <a:xfrm>
            <a:off x="5685183" y="2001078"/>
            <a:ext cx="32864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SCITT OneDrive shared subject folders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Teams SEDD groups</a:t>
            </a:r>
          </a:p>
        </p:txBody>
      </p:sp>
    </p:spTree>
    <p:extLst>
      <p:ext uri="{BB962C8B-B14F-4D97-AF65-F5344CB8AC3E}">
        <p14:creationId xmlns:p14="http://schemas.microsoft.com/office/powerpoint/2010/main" val="784279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B2CEB-62D5-4C58-BBDE-02E513FC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7508A-60C9-4A6C-BFAF-8F871BC04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1319DDDB-815C-458B-AA41-8A63FA3C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0" y="365126"/>
            <a:ext cx="7992919" cy="53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77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ms teams">
            <a:extLst>
              <a:ext uri="{FF2B5EF4-FFF2-40B4-BE49-F238E27FC236}">
                <a16:creationId xmlns:a16="http://schemas.microsoft.com/office/drawing/2014/main" id="{242628E3-F71D-472E-A581-C4ABF702B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See the source image">
            <a:extLst>
              <a:ext uri="{FF2B5EF4-FFF2-40B4-BE49-F238E27FC236}">
                <a16:creationId xmlns:a16="http://schemas.microsoft.com/office/drawing/2014/main" id="{DE9050DB-B2E1-43E1-AC0E-3F4BA80DC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See the source image">
            <a:extLst>
              <a:ext uri="{FF2B5EF4-FFF2-40B4-BE49-F238E27FC236}">
                <a16:creationId xmlns:a16="http://schemas.microsoft.com/office/drawing/2014/main" id="{7922473A-C921-4BF7-AB7A-20115E85C4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2BACD895-A4B7-42CD-BA99-240560B53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6" name="Picture 10" descr="Microsoft Teams">
            <a:extLst>
              <a:ext uri="{FF2B5EF4-FFF2-40B4-BE49-F238E27FC236}">
                <a16:creationId xmlns:a16="http://schemas.microsoft.com/office/drawing/2014/main" id="{A4E08FAB-B0DB-4C05-8D14-096D7B618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30190"/>
            <a:ext cx="2169578" cy="21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google meet">
            <a:extLst>
              <a:ext uri="{FF2B5EF4-FFF2-40B4-BE49-F238E27FC236}">
                <a16:creationId xmlns:a16="http://schemas.microsoft.com/office/drawing/2014/main" id="{D6537881-300B-4983-BCED-69A88D340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07" y="520030"/>
            <a:ext cx="2727463" cy="16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google classroom">
            <a:extLst>
              <a:ext uri="{FF2B5EF4-FFF2-40B4-BE49-F238E27FC236}">
                <a16:creationId xmlns:a16="http://schemas.microsoft.com/office/drawing/2014/main" id="{40F75731-97DC-43CC-AF5E-03CDA59A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455891"/>
            <a:ext cx="2867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ee the source image">
            <a:extLst>
              <a:ext uri="{FF2B5EF4-FFF2-40B4-BE49-F238E27FC236}">
                <a16:creationId xmlns:a16="http://schemas.microsoft.com/office/drawing/2014/main" id="{01ED16D9-3D06-4B69-9D0F-3581253A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1" y="2534704"/>
            <a:ext cx="1931247" cy="19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class dojo">
            <a:extLst>
              <a:ext uri="{FF2B5EF4-FFF2-40B4-BE49-F238E27FC236}">
                <a16:creationId xmlns:a16="http://schemas.microsoft.com/office/drawing/2014/main" id="{5CADC469-9B74-4DA3-AD33-043DAF2F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57" y="2417635"/>
            <a:ext cx="2383372" cy="15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showmyhomework">
            <a:extLst>
              <a:ext uri="{FF2B5EF4-FFF2-40B4-BE49-F238E27FC236}">
                <a16:creationId xmlns:a16="http://schemas.microsoft.com/office/drawing/2014/main" id="{511052B0-1C4C-4C56-8657-0BEF9067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7" y="4754995"/>
            <a:ext cx="1639967" cy="113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See the source image">
            <a:extLst>
              <a:ext uri="{FF2B5EF4-FFF2-40B4-BE49-F238E27FC236}">
                <a16:creationId xmlns:a16="http://schemas.microsoft.com/office/drawing/2014/main" id="{2F822CAB-FCE4-4A3A-BF77-F7E7886B2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3"/>
          <a:stretch/>
        </p:blipFill>
        <p:spPr bwMode="auto">
          <a:xfrm>
            <a:off x="5839757" y="2365380"/>
            <a:ext cx="311524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result for Showbie Icon">
            <a:extLst>
              <a:ext uri="{FF2B5EF4-FFF2-40B4-BE49-F238E27FC236}">
                <a16:creationId xmlns:a16="http://schemas.microsoft.com/office/drawing/2014/main" id="{FC6E9FD3-9047-4936-9D37-D45C0AE0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62" y="4323589"/>
            <a:ext cx="1619438" cy="16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See the source image">
            <a:extLst>
              <a:ext uri="{FF2B5EF4-FFF2-40B4-BE49-F238E27FC236}">
                <a16:creationId xmlns:a16="http://schemas.microsoft.com/office/drawing/2014/main" id="{DE5F85EA-4AE4-459A-97C8-282EC9264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8"/>
          <a:stretch/>
        </p:blipFill>
        <p:spPr bwMode="auto">
          <a:xfrm>
            <a:off x="6521367" y="4379283"/>
            <a:ext cx="1903883" cy="16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0A77D0-8800-44C0-A7C3-C61916AD80E8}"/>
              </a:ext>
            </a:extLst>
          </p:cNvPr>
          <p:cNvSpPr/>
          <p:nvPr/>
        </p:nvSpPr>
        <p:spPr>
          <a:xfrm>
            <a:off x="169328" y="6383941"/>
            <a:ext cx="83460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Guidance and resources | EdTech Demonstrator Programme (lgfl.net)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6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DFD21-FAAC-439A-AA19-800999FF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Rockwell"/>
              </a:rPr>
              <a:t>DfE Guidance on Remote Learning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86CA1-9530-40EE-8F9F-3DD737E9C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4200"/>
            <a:ext cx="7886700" cy="43035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Myriad Pro"/>
              </a:rPr>
              <a:t>Refers to EEF Guidance...</a:t>
            </a:r>
            <a:r>
              <a:rPr lang="en-GB" dirty="0">
                <a:highlight>
                  <a:srgbClr val="FFFF00"/>
                </a:highlight>
                <a:latin typeface="Myriad Pro"/>
              </a:rPr>
              <a:t>characteristics of good teaching</a:t>
            </a:r>
            <a:endParaRPr lang="en-GB" dirty="0">
              <a:highlight>
                <a:srgbClr val="FFFF00"/>
              </a:highlight>
            </a:endParaRPr>
          </a:p>
          <a:p>
            <a:pPr>
              <a:buFont typeface="Arial"/>
              <a:buChar char="•"/>
            </a:pPr>
            <a:r>
              <a:rPr lang="en-GB" dirty="0">
                <a:latin typeface="Myriad Pro"/>
              </a:rPr>
              <a:t>ensuring pupils receive clear explanations</a:t>
            </a:r>
          </a:p>
          <a:p>
            <a:pPr>
              <a:buFont typeface="Arial"/>
              <a:buChar char="•"/>
            </a:pPr>
            <a:r>
              <a:rPr lang="en-GB" dirty="0">
                <a:latin typeface="Myriad Pro"/>
              </a:rPr>
              <a:t>supporting growth in confidence with new material through scaffolded practice</a:t>
            </a:r>
          </a:p>
          <a:p>
            <a:pPr>
              <a:buFont typeface="Arial"/>
              <a:buChar char="•"/>
            </a:pPr>
            <a:r>
              <a:rPr lang="en-GB" dirty="0">
                <a:latin typeface="Myriad Pro"/>
              </a:rPr>
              <a:t>application of new knowledge or skills</a:t>
            </a:r>
          </a:p>
          <a:p>
            <a:pPr>
              <a:buFont typeface="Arial"/>
              <a:buChar char="•"/>
            </a:pPr>
            <a:r>
              <a:rPr lang="en-GB" dirty="0">
                <a:latin typeface="Myriad Pro"/>
              </a:rPr>
              <a:t>enabling pupils to receive feedback on how to progress</a:t>
            </a:r>
          </a:p>
          <a:p>
            <a:pPr marL="0" indent="0">
              <a:buNone/>
            </a:pPr>
            <a:endParaRPr lang="en-GB" sz="1900" dirty="0">
              <a:latin typeface="Myriad Pro"/>
            </a:endParaRPr>
          </a:p>
          <a:p>
            <a:pPr marL="0" indent="0">
              <a:buNone/>
            </a:pPr>
            <a:r>
              <a:rPr lang="en-GB" sz="1900" dirty="0">
                <a:latin typeface="Myriad Pro"/>
                <a:hlinkClick r:id="rId2"/>
              </a:rPr>
              <a:t>https://www.gov.uk/government/publications/remote-education-good-practice/remote-education-good-practice</a:t>
            </a:r>
            <a:r>
              <a:rPr lang="en-GB" sz="1900" dirty="0">
                <a:latin typeface="Myriad Pro"/>
              </a:rPr>
              <a:t> 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83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7EC4087-E8AE-41D7-9991-8CCC880EA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6808" y="5300517"/>
            <a:ext cx="7886700" cy="1325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hlinkClick r:id="rId2"/>
              </a:rPr>
              <a:t>https://www.tes.com/news/remote-learning-how-apply-rosenshines-principles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See the source image">
            <a:extLst>
              <a:ext uri="{FF2B5EF4-FFF2-40B4-BE49-F238E27FC236}">
                <a16:creationId xmlns:a16="http://schemas.microsoft.com/office/drawing/2014/main" id="{90097D94-2BF1-4DFC-B9E0-2A66D3A308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2" b="11163"/>
          <a:stretch/>
        </p:blipFill>
        <p:spPr bwMode="auto">
          <a:xfrm>
            <a:off x="167416" y="1258906"/>
            <a:ext cx="4517227" cy="404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28B85-C4C3-412B-B043-E7D2B0A2F40F}"/>
              </a:ext>
            </a:extLst>
          </p:cNvPr>
          <p:cNvSpPr txBox="1"/>
          <p:nvPr/>
        </p:nvSpPr>
        <p:spPr>
          <a:xfrm>
            <a:off x="821635" y="13200"/>
            <a:ext cx="7726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High quality remote teaching should replicate high quality classroom teaching!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128DF-A9D4-4D1D-BAB7-AEF169574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97" t="19368" r="36666" b="5341"/>
          <a:stretch/>
        </p:blipFill>
        <p:spPr>
          <a:xfrm>
            <a:off x="5554425" y="967307"/>
            <a:ext cx="3178758" cy="48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400C-7EBE-4EB6-86CC-8B6009F8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117020"/>
            <a:ext cx="7886700" cy="1325563"/>
          </a:xfrm>
        </p:spPr>
        <p:txBody>
          <a:bodyPr/>
          <a:lstStyle/>
          <a:p>
            <a:r>
              <a:rPr lang="en-GB" dirty="0">
                <a:latin typeface="Rockwell"/>
              </a:rPr>
              <a:t>High Expectations </a:t>
            </a:r>
            <a:br>
              <a:rPr lang="en-GB" dirty="0">
                <a:latin typeface="Rockwell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41FB-3C21-4ECE-AADD-E20D6764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1765"/>
            <a:ext cx="8719930" cy="51570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GB" dirty="0">
                <a:latin typeface="Myriad Pro"/>
              </a:rPr>
              <a:t>Teachers are visible for the full lesson on Teams</a:t>
            </a:r>
          </a:p>
          <a:p>
            <a:pPr marL="0" indent="0">
              <a:buNone/>
            </a:pPr>
            <a:endParaRPr lang="en-US" dirty="0">
              <a:latin typeface="Myriad Pro"/>
            </a:endParaRPr>
          </a:p>
          <a:p>
            <a:r>
              <a:rPr lang="en-GB" dirty="0">
                <a:latin typeface="Myriad Pro"/>
              </a:rPr>
              <a:t>Begin by greeting all students and taking a register (a ‘live’ register enables you to iron out any sound issues at the start &amp; builds student confidence in speaking. It also encourages a prompt arrival!)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latin typeface="Myriad Pro"/>
              </a:rPr>
              <a:t>Before you start, ask them for a hands up if they can hear you.</a:t>
            </a:r>
          </a:p>
          <a:p>
            <a:pPr marL="0" indent="0">
              <a:buNone/>
            </a:pPr>
            <a:endParaRPr lang="en-GB" dirty="0">
              <a:latin typeface="Myriad Pro"/>
            </a:endParaRPr>
          </a:p>
          <a:p>
            <a:r>
              <a:rPr lang="en-GB" dirty="0">
                <a:highlight>
                  <a:srgbClr val="FFFF00"/>
                </a:highlight>
                <a:latin typeface="Myriad Pro"/>
              </a:rPr>
              <a:t>ROUTINES</a:t>
            </a:r>
          </a:p>
          <a:p>
            <a:pPr lvl="1"/>
            <a:r>
              <a:rPr lang="en-GB" dirty="0">
                <a:highlight>
                  <a:srgbClr val="FFFF00"/>
                </a:highlight>
                <a:latin typeface="Myriad Pro"/>
              </a:rPr>
              <a:t>Checking homework</a:t>
            </a:r>
          </a:p>
          <a:p>
            <a:pPr lvl="1"/>
            <a:r>
              <a:rPr lang="en-GB" dirty="0">
                <a:highlight>
                  <a:srgbClr val="FFFF00"/>
                </a:highlight>
                <a:latin typeface="Myriad Pro"/>
              </a:rPr>
              <a:t>Completion of Assignments</a:t>
            </a:r>
          </a:p>
          <a:p>
            <a:pPr marL="457200" lvl="1" indent="0">
              <a:buNone/>
            </a:pPr>
            <a:endParaRPr lang="en-GB" dirty="0">
              <a:highlight>
                <a:srgbClr val="FFFF00"/>
              </a:highlight>
              <a:latin typeface="Myriad Pro"/>
            </a:endParaRPr>
          </a:p>
          <a:p>
            <a:r>
              <a:rPr lang="en-GB" dirty="0">
                <a:solidFill>
                  <a:srgbClr val="FF0000"/>
                </a:solidFill>
                <a:latin typeface="Myriad Pro"/>
              </a:rPr>
              <a:t>Usual four part lesson (</a:t>
            </a:r>
            <a:r>
              <a:rPr lang="en-GB" dirty="0" err="1">
                <a:solidFill>
                  <a:srgbClr val="FF0000"/>
                </a:solidFill>
                <a:latin typeface="Myriad Pro"/>
              </a:rPr>
              <a:t>SoL</a:t>
            </a:r>
            <a:r>
              <a:rPr lang="en-GB" dirty="0">
                <a:solidFill>
                  <a:srgbClr val="FF0000"/>
                </a:solidFill>
                <a:latin typeface="Myriad Pro"/>
              </a:rPr>
              <a:t> written in advance)</a:t>
            </a:r>
          </a:p>
          <a:p>
            <a:pPr marL="0" indent="0">
              <a:buNone/>
            </a:pPr>
            <a:endParaRPr lang="en-US" dirty="0">
              <a:latin typeface="Myriad Pro"/>
            </a:endParaRPr>
          </a:p>
          <a:p>
            <a:r>
              <a:rPr lang="en-GB" dirty="0">
                <a:latin typeface="Myriad Pro"/>
              </a:rPr>
              <a:t>Students </a:t>
            </a:r>
            <a:r>
              <a:rPr lang="en-GB" u="sng" dirty="0">
                <a:latin typeface="Myriad Pro"/>
              </a:rPr>
              <a:t>can </a:t>
            </a:r>
            <a:r>
              <a:rPr lang="en-GB" dirty="0">
                <a:latin typeface="Myriad Pro"/>
              </a:rPr>
              <a:t>have time away from the call screen to work independently (as they would in a classroom).</a:t>
            </a:r>
            <a:endParaRPr lang="en-US" dirty="0">
              <a:latin typeface="Myriad Pro"/>
            </a:endParaRPr>
          </a:p>
          <a:p>
            <a:pPr lvl="1"/>
            <a:endParaRPr lang="en-GB" dirty="0">
              <a:highlight>
                <a:srgbClr val="FFFF00"/>
              </a:highlight>
              <a:latin typeface="Myriad Pro"/>
            </a:endParaRPr>
          </a:p>
          <a:p>
            <a:pPr lvl="1"/>
            <a:endParaRPr lang="en-GB" dirty="0">
              <a:highlight>
                <a:srgbClr val="FFFF00"/>
              </a:highlight>
              <a:latin typeface="Myriad Pro"/>
            </a:endParaRPr>
          </a:p>
          <a:p>
            <a:pPr lvl="1"/>
            <a:endParaRPr lang="en-GB" dirty="0">
              <a:highlight>
                <a:srgbClr val="FFFF00"/>
              </a:highlight>
              <a:latin typeface="Myriad Pro"/>
            </a:endParaRPr>
          </a:p>
        </p:txBody>
      </p:sp>
      <p:sp>
        <p:nvSpPr>
          <p:cNvPr id="5" name="AutoShape 2" descr="See the source image">
            <a:extLst>
              <a:ext uri="{FF2B5EF4-FFF2-40B4-BE49-F238E27FC236}">
                <a16:creationId xmlns:a16="http://schemas.microsoft.com/office/drawing/2014/main" id="{0F4F14C9-68EA-4B8C-B898-55AF31D44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E3249-3BF2-488A-8741-241462824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8" t="45702" r="68551" b="44006"/>
          <a:stretch/>
        </p:blipFill>
        <p:spPr>
          <a:xfrm>
            <a:off x="7522093" y="2357328"/>
            <a:ext cx="1312309" cy="9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400C-7EBE-4EB6-86CC-8B6009F8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4" y="-15074"/>
            <a:ext cx="851535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Myriad Pro"/>
              </a:rPr>
              <a:t>The live teaching approach will vary according to the lesson being taught...however...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841FB-3C21-4ECE-AADD-E20D6764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700" y="1637809"/>
            <a:ext cx="4627700" cy="4619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Myriad Pro"/>
              </a:rPr>
              <a:t>SMART Task (retrieval)</a:t>
            </a:r>
          </a:p>
          <a:p>
            <a:r>
              <a:rPr lang="en-GB" dirty="0">
                <a:latin typeface="Myriad Pro"/>
              </a:rPr>
              <a:t>Teacher instruction/modelling</a:t>
            </a:r>
          </a:p>
          <a:p>
            <a:r>
              <a:rPr lang="en-GB" dirty="0">
                <a:latin typeface="Myriad Pro"/>
              </a:rPr>
              <a:t>Independent task</a:t>
            </a:r>
          </a:p>
          <a:p>
            <a:r>
              <a:rPr lang="en-GB" dirty="0">
                <a:latin typeface="Myriad Pro"/>
              </a:rPr>
              <a:t>Consolidation</a:t>
            </a:r>
          </a:p>
          <a:p>
            <a:endParaRPr lang="en-GB" dirty="0">
              <a:latin typeface="Myriad Pro"/>
            </a:endParaRPr>
          </a:p>
          <a:p>
            <a:r>
              <a:rPr lang="en-GB" dirty="0">
                <a:latin typeface="Myriad Pro"/>
              </a:rPr>
              <a:t>Teacher available throughout on live call to answer questions </a:t>
            </a:r>
          </a:p>
          <a:p>
            <a:endParaRPr lang="en-GB" dirty="0">
              <a:latin typeface="Myriad Pro"/>
            </a:endParaRPr>
          </a:p>
          <a:p>
            <a:endParaRPr lang="en-GB" dirty="0">
              <a:latin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51A39-1793-420C-B9BA-84E7414C9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1" t="19201" r="15350" b="10800"/>
          <a:stretch/>
        </p:blipFill>
        <p:spPr>
          <a:xfrm>
            <a:off x="4419600" y="2875154"/>
            <a:ext cx="4566202" cy="2729128"/>
          </a:xfrm>
          <a:prstGeom prst="rect">
            <a:avLst/>
          </a:prstGeom>
        </p:spPr>
      </p:pic>
      <p:sp>
        <p:nvSpPr>
          <p:cNvPr id="5" name="AutoShape 2" descr="See the source image">
            <a:extLst>
              <a:ext uri="{FF2B5EF4-FFF2-40B4-BE49-F238E27FC236}">
                <a16:creationId xmlns:a16="http://schemas.microsoft.com/office/drawing/2014/main" id="{DE4286DC-2753-4B48-9BFF-3EE501C290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66CD3-66F2-4A20-8D4A-4B0AF8365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7" t="37949" r="50062" b="40725"/>
          <a:stretch/>
        </p:blipFill>
        <p:spPr>
          <a:xfrm>
            <a:off x="5857461" y="1005480"/>
            <a:ext cx="3068706" cy="10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7632-D06F-4FED-ABD1-E8A8C9DF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ckwell"/>
              </a:rPr>
              <a:t>Utilise lobby time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F279-FAD6-4759-8105-D4D4E383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344530"/>
            <a:ext cx="7886700" cy="3656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Myriad Pro"/>
              </a:rPr>
              <a:t>While students arrive from other lessons, keep them in the lobby.</a:t>
            </a:r>
            <a:endParaRPr lang="en-GB" dirty="0"/>
          </a:p>
          <a:p>
            <a:r>
              <a:rPr lang="en-GB" dirty="0">
                <a:latin typeface="Myriad Pro"/>
              </a:rPr>
              <a:t>Use this time to get set up with:</a:t>
            </a:r>
          </a:p>
          <a:p>
            <a:pPr lvl="1"/>
            <a:r>
              <a:rPr lang="en-GB" dirty="0">
                <a:latin typeface="Myriad Pro"/>
              </a:rPr>
              <a:t>Sharing the PPT</a:t>
            </a:r>
          </a:p>
          <a:p>
            <a:pPr lvl="1"/>
            <a:r>
              <a:rPr lang="en-GB" dirty="0">
                <a:latin typeface="Myriad Pro"/>
              </a:rPr>
              <a:t>Sharing resources</a:t>
            </a:r>
          </a:p>
          <a:p>
            <a:r>
              <a:rPr lang="en-GB" dirty="0">
                <a:latin typeface="Myriad Pro"/>
              </a:rPr>
              <a:t>Admit them all at once a few minutes in once more have arrived.</a:t>
            </a:r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:a16="http://schemas.microsoft.com/office/drawing/2014/main" id="{95E6043F-E4B2-45A8-A66D-A8DDE205C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0D2D-038E-442F-80DF-DC766820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9" t="43362" r="41304" b="35758"/>
          <a:stretch/>
        </p:blipFill>
        <p:spPr>
          <a:xfrm>
            <a:off x="6215269" y="200920"/>
            <a:ext cx="2534392" cy="181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LT blank presentation" id="{12A500E7-15AE-0543-B7A7-739DF2363F9B}" vid="{CAAFA831-8DDC-1B43-861E-B5F230920ECD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rget_x0020_Audiences xmlns="b8e0233d-62e4-495a-9158-169358e0b9bd" xsi:nil="true"/>
    <_ip_UnifiedCompliancePolicyProperties xmlns="http://schemas.microsoft.com/sharepoint/v3" xsi:nil="true"/>
    <Date xmlns="b8e0233d-62e4-495a-9158-169358e0b9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6F2782745F942B622E9BC2B6E88DE" ma:contentTypeVersion="16" ma:contentTypeDescription="Create a new document." ma:contentTypeScope="" ma:versionID="31649443cfcd6946b662053f62f56963">
  <xsd:schema xmlns:xsd="http://www.w3.org/2001/XMLSchema" xmlns:xs="http://www.w3.org/2001/XMLSchema" xmlns:p="http://schemas.microsoft.com/office/2006/metadata/properties" xmlns:ns1="http://schemas.microsoft.com/sharepoint/v3" xmlns:ns2="f04f0bfd-82f8-4b65-8deb-14e227d80552" xmlns:ns3="b8e0233d-62e4-495a-9158-169358e0b9bd" targetNamespace="http://schemas.microsoft.com/office/2006/metadata/properties" ma:root="true" ma:fieldsID="67f7dc23d59c134c92855dacf9dbdef4" ns1:_="" ns2:_="" ns3:_="">
    <xsd:import namespace="http://schemas.microsoft.com/sharepoint/v3"/>
    <xsd:import namespace="f04f0bfd-82f8-4b65-8deb-14e227d80552"/>
    <xsd:import namespace="b8e0233d-62e4-495a-9158-169358e0b9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Target_x0020_Audiences" minOccurs="0"/>
                <xsd:element ref="ns3:MediaServiceGenerationTime" minOccurs="0"/>
                <xsd:element ref="ns3:MediaServiceEventHashCode" minOccurs="0"/>
                <xsd:element ref="ns3:Dat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f0bfd-82f8-4b65-8deb-14e227d805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0233d-62e4-495a-9158-169358e0b9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Target_x0020_Audiences" ma:index="18" nillable="true" ma:displayName="Target Audiences" ma:internalName="Target_x0020_Audiences">
      <xsd:simpleType>
        <xsd:restriction base="dms:Unknown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21" nillable="true" ma:displayName="Date" ma:format="DateOnly" ma:internalName="Date">
      <xsd:simpleType>
        <xsd:restriction base="dms:DateTime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DF6BBF-B549-404E-A5AF-A03BA3FFDD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D3F7C4-C4D0-43D5-8CE2-979D2F989C0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8e0233d-62e4-495a-9158-169358e0b9bd"/>
  </ds:schemaRefs>
</ds:datastoreItem>
</file>

<file path=customXml/itemProps3.xml><?xml version="1.0" encoding="utf-8"?>
<ds:datastoreItem xmlns:ds="http://schemas.openxmlformats.org/officeDocument/2006/customXml" ds:itemID="{FD8AC8CB-7087-41C3-850A-ECD857A84B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04f0bfd-82f8-4b65-8deb-14e227d80552"/>
    <ds:schemaRef ds:uri="b8e0233d-62e4-495a-9158-169358e0b9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636</Words>
  <Application>Microsoft Macintosh PowerPoint</Application>
  <PresentationFormat>On-screen Show (4:3)</PresentationFormat>
  <Paragraphs>96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Myriad Pro</vt:lpstr>
      <vt:lpstr>Rockwell</vt:lpstr>
      <vt:lpstr>Office Theme</vt:lpstr>
      <vt:lpstr>Office Theme</vt:lpstr>
      <vt:lpstr>Default Design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DfE Guidance on Remote Learning</vt:lpstr>
      <vt:lpstr>https://www.tes.com/news/remote-learning-how-apply-rosenshines-principles</vt:lpstr>
      <vt:lpstr>High Expectations  </vt:lpstr>
      <vt:lpstr>The live teaching approach will vary according to the lesson being taught...however...</vt:lpstr>
      <vt:lpstr>Utilise lobby time</vt:lpstr>
      <vt:lpstr>Holding page</vt:lpstr>
      <vt:lpstr>PowerPoint Presentation</vt:lpstr>
      <vt:lpstr>Chat box – use to increase engagement</vt:lpstr>
      <vt:lpstr>Clarity of instructions</vt:lpstr>
      <vt:lpstr>Completed Assignments</vt:lpstr>
      <vt:lpstr>Check usage  (Insights)</vt:lpstr>
      <vt:lpstr>PowerPoint Presentation</vt:lpstr>
      <vt:lpstr>PowerPoint Presentation</vt:lpstr>
      <vt:lpstr>PowerPoint Presentation</vt:lpstr>
      <vt:lpstr>Modelling remotely</vt:lpstr>
      <vt:lpstr>Live document editing  (Collaborative working)</vt:lpstr>
      <vt:lpstr>Whiteboard</vt:lpstr>
      <vt:lpstr>PowerPoint Presentation</vt:lpstr>
      <vt:lpstr>PowerPoint Presentation</vt:lpstr>
      <vt:lpstr>Input and output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www.strawpoll.me </vt:lpstr>
      <vt:lpstr>Breakout rooms</vt:lpstr>
      <vt:lpstr>Further reading</vt:lpstr>
      <vt:lpstr>Share your Tips and Tricks...we're in this together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Ingram</dc:creator>
  <cp:lastModifiedBy>J Hughes</cp:lastModifiedBy>
  <cp:revision>394</cp:revision>
  <dcterms:created xsi:type="dcterms:W3CDTF">2020-04-01T11:15:34Z</dcterms:created>
  <dcterms:modified xsi:type="dcterms:W3CDTF">2021-01-13T13:21:04Z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0x01010053D6F2782745F942B622E9BC2B6E88DE</vt:lpwstr>
  </property>
</Properties>
</file>